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74" r:id="rId2"/>
    <p:sldId id="272" r:id="rId3"/>
    <p:sldId id="256" r:id="rId4"/>
    <p:sldId id="257" r:id="rId5"/>
    <p:sldId id="271" r:id="rId6"/>
    <p:sldId id="280" r:id="rId7"/>
    <p:sldId id="281" r:id="rId8"/>
    <p:sldId id="282" r:id="rId9"/>
    <p:sldId id="283" r:id="rId10"/>
    <p:sldId id="284" r:id="rId11"/>
    <p:sldId id="285" r:id="rId12"/>
    <p:sldId id="286" r:id="rId13"/>
    <p:sldId id="287" r:id="rId14"/>
    <p:sldId id="291" r:id="rId15"/>
    <p:sldId id="292" r:id="rId16"/>
    <p:sldId id="293" r:id="rId17"/>
    <p:sldId id="294" r:id="rId18"/>
    <p:sldId id="261" r:id="rId19"/>
    <p:sldId id="295" r:id="rId20"/>
    <p:sldId id="296" r:id="rId21"/>
    <p:sldId id="258" r:id="rId22"/>
    <p:sldId id="259" r:id="rId23"/>
    <p:sldId id="262" r:id="rId24"/>
    <p:sldId id="263" r:id="rId25"/>
    <p:sldId id="264" r:id="rId26"/>
    <p:sldId id="265" r:id="rId27"/>
    <p:sldId id="266" r:id="rId28"/>
    <p:sldId id="267" r:id="rId29"/>
    <p:sldId id="268" r:id="rId30"/>
    <p:sldId id="269" r:id="rId31"/>
    <p:sldId id="279" r:id="rId32"/>
    <p:sldId id="275" r:id="rId33"/>
    <p:sldId id="276" r:id="rId34"/>
    <p:sldId id="277" r:id="rId35"/>
    <p:sldId id="273"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4BF09"/>
    <a:srgbClr val="FB25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511" autoAdjust="0"/>
    <p:restoredTop sz="94660"/>
  </p:normalViewPr>
  <p:slideViewPr>
    <p:cSldViewPr snapToGrid="0">
      <p:cViewPr varScale="1">
        <p:scale>
          <a:sx n="77" d="100"/>
          <a:sy n="77" d="100"/>
        </p:scale>
        <p:origin x="312"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7/24/2020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7/24/2020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7/24/2020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7/24/2020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7/24/2020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7/24/2020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9245" y="437882"/>
            <a:ext cx="1571223" cy="631064"/>
          </a:xfrm>
        </p:spPr>
        <p:txBody>
          <a:bodyPr>
            <a:normAutofit fontScale="90000"/>
          </a:bodyPr>
          <a:lstStyle/>
          <a:p>
            <a:r>
              <a:rPr lang="en-IN" dirty="0" smtClean="0"/>
              <a:t>..</a:t>
            </a:r>
            <a:endParaRPr lang="en-IN" dirty="0"/>
          </a:p>
        </p:txBody>
      </p:sp>
      <p:sp>
        <p:nvSpPr>
          <p:cNvPr id="3" name="Content Placeholder 2"/>
          <p:cNvSpPr>
            <a:spLocks noGrp="1"/>
          </p:cNvSpPr>
          <p:nvPr>
            <p:ph idx="1"/>
          </p:nvPr>
        </p:nvSpPr>
        <p:spPr>
          <a:xfrm>
            <a:off x="0" y="-1"/>
            <a:ext cx="12192000" cy="6944497"/>
          </a:xfrm>
        </p:spPr>
        <p:txBody>
          <a:bodyPr>
            <a:normAutofit fontScale="92500" lnSpcReduction="20000"/>
          </a:bodyPr>
          <a:lstStyle/>
          <a:p>
            <a:pPr marL="0" indent="0">
              <a:buNone/>
            </a:pPr>
            <a:r>
              <a:rPr lang="en-IN" sz="5400" b="1" dirty="0" smtClean="0">
                <a:solidFill>
                  <a:srgbClr val="FF0000"/>
                </a:solidFill>
                <a:latin typeface="Times New Roman" panose="02020603050405020304" pitchFamily="18" charset="0"/>
                <a:cs typeface="Times New Roman" panose="02020603050405020304" pitchFamily="18" charset="0"/>
              </a:rPr>
              <a:t>ROLE OF TEACHERS IN STUDENT’S PERSONALITY DEVELOPMENT </a:t>
            </a:r>
          </a:p>
          <a:p>
            <a:pPr marL="0" indent="0">
              <a:buNone/>
            </a:pPr>
            <a:endParaRPr lang="en-IN" sz="5400" b="1" dirty="0">
              <a:solidFill>
                <a:srgbClr val="FF0000"/>
              </a:solidFill>
              <a:latin typeface="Times New Roman" panose="02020603050405020304" pitchFamily="18" charset="0"/>
              <a:cs typeface="Times New Roman" panose="02020603050405020304" pitchFamily="18" charset="0"/>
            </a:endParaRPr>
          </a:p>
          <a:p>
            <a:pPr marL="0" indent="0">
              <a:buNone/>
            </a:pPr>
            <a:r>
              <a:rPr lang="en-IN" sz="5400" b="1" dirty="0" smtClean="0">
                <a:solidFill>
                  <a:srgbClr val="FF0000"/>
                </a:solidFill>
                <a:latin typeface="Times New Roman" panose="02020603050405020304" pitchFamily="18" charset="0"/>
                <a:cs typeface="Times New Roman" panose="02020603050405020304" pitchFamily="18" charset="0"/>
              </a:rPr>
              <a:t>                     </a:t>
            </a:r>
            <a:r>
              <a:rPr lang="en-IN" sz="2800" b="1" dirty="0" err="1" smtClean="0">
                <a:solidFill>
                  <a:srgbClr val="00B0F0"/>
                </a:solidFill>
                <a:latin typeface="Times New Roman" panose="02020603050405020304" pitchFamily="18" charset="0"/>
                <a:cs typeface="Times New Roman" panose="02020603050405020304" pitchFamily="18" charset="0"/>
              </a:rPr>
              <a:t>Dr.</a:t>
            </a:r>
            <a:r>
              <a:rPr lang="en-IN" sz="2800" b="1" dirty="0" smtClean="0">
                <a:solidFill>
                  <a:srgbClr val="00B0F0"/>
                </a:solidFill>
                <a:latin typeface="Times New Roman" panose="02020603050405020304" pitchFamily="18" charset="0"/>
                <a:cs typeface="Times New Roman" panose="02020603050405020304" pitchFamily="18" charset="0"/>
              </a:rPr>
              <a:t> </a:t>
            </a:r>
            <a:r>
              <a:rPr lang="en-IN" sz="2800" b="1" dirty="0" err="1" smtClean="0">
                <a:solidFill>
                  <a:srgbClr val="00B0F0"/>
                </a:solidFill>
                <a:latin typeface="Times New Roman" panose="02020603050405020304" pitchFamily="18" charset="0"/>
                <a:cs typeface="Times New Roman" panose="02020603050405020304" pitchFamily="18" charset="0"/>
              </a:rPr>
              <a:t>T.Sivasakthi</a:t>
            </a:r>
            <a:r>
              <a:rPr lang="en-IN" sz="2800" b="1" dirty="0" smtClean="0">
                <a:solidFill>
                  <a:srgbClr val="00B0F0"/>
                </a:solidFill>
                <a:latin typeface="Times New Roman" panose="02020603050405020304" pitchFamily="18" charset="0"/>
                <a:cs typeface="Times New Roman" panose="02020603050405020304" pitchFamily="18" charset="0"/>
              </a:rPr>
              <a:t> </a:t>
            </a:r>
            <a:r>
              <a:rPr lang="en-IN" sz="2800" b="1" dirty="0" err="1" smtClean="0">
                <a:solidFill>
                  <a:srgbClr val="00B0F0"/>
                </a:solidFill>
                <a:latin typeface="Times New Roman" panose="02020603050405020304" pitchFamily="18" charset="0"/>
                <a:cs typeface="Times New Roman" panose="02020603050405020304" pitchFamily="18" charset="0"/>
              </a:rPr>
              <a:t>Rajammal</a:t>
            </a:r>
            <a:endParaRPr lang="en-IN" sz="2800" b="1" dirty="0" smtClean="0">
              <a:solidFill>
                <a:srgbClr val="00B0F0"/>
              </a:solidFill>
              <a:latin typeface="Times New Roman" panose="02020603050405020304" pitchFamily="18" charset="0"/>
              <a:cs typeface="Times New Roman" panose="02020603050405020304" pitchFamily="18" charset="0"/>
            </a:endParaRPr>
          </a:p>
          <a:p>
            <a:pPr marL="0" indent="0">
              <a:buNone/>
            </a:pPr>
            <a:r>
              <a:rPr lang="en-IN" sz="2800" b="1" dirty="0" smtClean="0">
                <a:solidFill>
                  <a:srgbClr val="002060"/>
                </a:solidFill>
                <a:latin typeface="Times New Roman" panose="02020603050405020304" pitchFamily="18" charset="0"/>
                <a:cs typeface="Times New Roman" panose="02020603050405020304" pitchFamily="18" charset="0"/>
              </a:rPr>
              <a:t>                                                Assistant Professor, </a:t>
            </a:r>
          </a:p>
          <a:p>
            <a:pPr marL="0" indent="0">
              <a:buNone/>
            </a:pPr>
            <a:r>
              <a:rPr lang="en-IN" sz="2800" b="1" dirty="0" smtClean="0">
                <a:solidFill>
                  <a:srgbClr val="002060"/>
                </a:solidFill>
                <a:latin typeface="Times New Roman" panose="02020603050405020304" pitchFamily="18" charset="0"/>
                <a:cs typeface="Times New Roman" panose="02020603050405020304" pitchFamily="18" charset="0"/>
              </a:rPr>
              <a:t>                              Department of Educational Psychology, </a:t>
            </a:r>
          </a:p>
          <a:p>
            <a:pPr marL="0" indent="0">
              <a:buNone/>
            </a:pPr>
            <a:r>
              <a:rPr lang="en-IN" sz="2800" b="1" dirty="0" smtClean="0">
                <a:solidFill>
                  <a:srgbClr val="002060"/>
                </a:solidFill>
                <a:latin typeface="Times New Roman" panose="02020603050405020304" pitchFamily="18" charset="0"/>
                <a:cs typeface="Times New Roman" panose="02020603050405020304" pitchFamily="18" charset="0"/>
              </a:rPr>
              <a:t>                           Tamil Nadu Teachers Education University, </a:t>
            </a:r>
          </a:p>
          <a:p>
            <a:pPr marL="0" indent="0">
              <a:buNone/>
            </a:pPr>
            <a:r>
              <a:rPr lang="en-IN" sz="2800" b="1" dirty="0" smtClean="0">
                <a:solidFill>
                  <a:srgbClr val="002060"/>
                </a:solidFill>
                <a:latin typeface="Times New Roman" panose="02020603050405020304" pitchFamily="18" charset="0"/>
                <a:cs typeface="Times New Roman" panose="02020603050405020304" pitchFamily="18" charset="0"/>
              </a:rPr>
              <a:t>                                        </a:t>
            </a:r>
            <a:r>
              <a:rPr lang="en-IN" sz="2800" b="1" dirty="0" err="1" smtClean="0">
                <a:solidFill>
                  <a:srgbClr val="002060"/>
                </a:solidFill>
                <a:latin typeface="Times New Roman" panose="02020603050405020304" pitchFamily="18" charset="0"/>
                <a:cs typeface="Times New Roman" panose="02020603050405020304" pitchFamily="18" charset="0"/>
              </a:rPr>
              <a:t>Karappakkam</a:t>
            </a:r>
            <a:r>
              <a:rPr lang="en-IN" sz="2800" b="1" dirty="0" smtClean="0">
                <a:solidFill>
                  <a:srgbClr val="002060"/>
                </a:solidFill>
                <a:latin typeface="Times New Roman" panose="02020603050405020304" pitchFamily="18" charset="0"/>
                <a:cs typeface="Times New Roman" panose="02020603050405020304" pitchFamily="18" charset="0"/>
              </a:rPr>
              <a:t>, Chennai -97.</a:t>
            </a:r>
          </a:p>
          <a:p>
            <a:pPr marL="0" indent="0">
              <a:buNone/>
            </a:pPr>
            <a:endParaRPr lang="en-IN" sz="2800" b="1" dirty="0" smtClean="0">
              <a:solidFill>
                <a:srgbClr val="FF0000"/>
              </a:solidFill>
              <a:latin typeface="Times New Roman" panose="02020603050405020304" pitchFamily="18" charset="0"/>
              <a:cs typeface="Times New Roman" panose="02020603050405020304" pitchFamily="18" charset="0"/>
            </a:endParaRPr>
          </a:p>
          <a:p>
            <a:pPr marL="0" indent="0">
              <a:buNone/>
            </a:pPr>
            <a:endParaRPr lang="en-IN" sz="2800" b="1"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en-IN" sz="2800" b="1" dirty="0">
                <a:solidFill>
                  <a:srgbClr val="FF0000"/>
                </a:solidFill>
                <a:latin typeface="Times New Roman" panose="02020603050405020304" pitchFamily="18" charset="0"/>
                <a:cs typeface="Times New Roman" panose="02020603050405020304" pitchFamily="18" charset="0"/>
              </a:rPr>
              <a:t> </a:t>
            </a:r>
            <a:endParaRPr lang="en-IN" sz="2800" b="1" dirty="0" smtClean="0">
              <a:solidFill>
                <a:srgbClr val="FF0000"/>
              </a:solidFill>
              <a:latin typeface="Times New Roman" panose="02020603050405020304" pitchFamily="18" charset="0"/>
              <a:cs typeface="Times New Roman" panose="02020603050405020304" pitchFamily="18" charset="0"/>
            </a:endParaRPr>
          </a:p>
          <a:p>
            <a:pPr marL="0" indent="0">
              <a:buNone/>
            </a:pPr>
            <a:r>
              <a:rPr lang="en-IN" sz="5400" dirty="0" smtClean="0">
                <a:solidFill>
                  <a:srgbClr val="FF0000"/>
                </a:solidFill>
                <a:latin typeface="Algerian" panose="04020705040A02060702" pitchFamily="82" charset="0"/>
              </a:rPr>
              <a:t>                            </a:t>
            </a:r>
            <a:endParaRPr lang="en-IN" sz="5400" dirty="0" smtClean="0">
              <a:solidFill>
                <a:srgbClr val="FF0000"/>
              </a:solidFill>
              <a:latin typeface="Algerian" panose="04020705040A02060702" pitchFamily="82" charset="0"/>
            </a:endParaRPr>
          </a:p>
          <a:p>
            <a:pPr marL="0" indent="0">
              <a:buNone/>
            </a:pPr>
            <a:endParaRPr lang="en-IN" sz="5400" dirty="0">
              <a:solidFill>
                <a:srgbClr val="FF0000"/>
              </a:solidFill>
              <a:latin typeface="Algerian" panose="04020705040A02060702" pitchFamily="82" charset="0"/>
            </a:endParaRPr>
          </a:p>
          <a:p>
            <a:pPr marL="0" indent="0">
              <a:buNone/>
            </a:pPr>
            <a:endParaRPr lang="en-IN" sz="5400" dirty="0" smtClean="0">
              <a:solidFill>
                <a:srgbClr val="FF0000"/>
              </a:solidFill>
              <a:latin typeface="Algerian" panose="04020705040A02060702" pitchFamily="82" charset="0"/>
            </a:endParaRPr>
          </a:p>
          <a:p>
            <a:pPr marL="0" indent="0">
              <a:buNone/>
            </a:pPr>
            <a:endParaRPr lang="en-IN" sz="5400" dirty="0">
              <a:solidFill>
                <a:srgbClr val="FF0000"/>
              </a:solidFill>
              <a:latin typeface="Algerian" panose="04020705040A02060702" pitchFamily="82" charset="0"/>
            </a:endParaRPr>
          </a:p>
          <a:p>
            <a:pPr marL="0" indent="0">
              <a:buNone/>
            </a:pPr>
            <a:endParaRPr lang="en-IN" sz="5400" dirty="0" smtClean="0">
              <a:solidFill>
                <a:srgbClr val="FF0000"/>
              </a:solidFill>
              <a:latin typeface="Algerian" panose="04020705040A02060702" pitchFamily="82" charset="0"/>
            </a:endParaRPr>
          </a:p>
          <a:p>
            <a:pPr marL="0" indent="0">
              <a:buNone/>
            </a:pPr>
            <a:endParaRPr lang="en-IN" sz="5400" dirty="0">
              <a:solidFill>
                <a:srgbClr val="FF0000"/>
              </a:solidFill>
              <a:latin typeface="Algerian" panose="04020705040A02060702" pitchFamily="82" charset="0"/>
            </a:endParaRPr>
          </a:p>
          <a:p>
            <a:pPr marL="0" indent="0">
              <a:buNone/>
            </a:pPr>
            <a:endParaRPr lang="en-IN" sz="5400" dirty="0" smtClean="0">
              <a:solidFill>
                <a:srgbClr val="FF0000"/>
              </a:solidFill>
              <a:latin typeface="Algerian" panose="04020705040A02060702" pitchFamily="82" charset="0"/>
            </a:endParaRPr>
          </a:p>
          <a:p>
            <a:pPr marL="0" indent="0">
              <a:buNone/>
            </a:pPr>
            <a:endParaRPr lang="en-IN" sz="5400" dirty="0">
              <a:solidFill>
                <a:srgbClr val="FF0000"/>
              </a:solidFill>
              <a:latin typeface="Algerian" panose="04020705040A02060702" pitchFamily="82" charset="0"/>
            </a:endParaRPr>
          </a:p>
          <a:p>
            <a:pPr marL="0" indent="0">
              <a:buNone/>
            </a:pPr>
            <a:endParaRPr lang="en-IN" sz="5400" dirty="0" smtClean="0">
              <a:solidFill>
                <a:srgbClr val="FF0000"/>
              </a:solidFill>
              <a:latin typeface="Algerian" panose="04020705040A02060702" pitchFamily="82" charset="0"/>
            </a:endParaRPr>
          </a:p>
          <a:p>
            <a:pPr marL="0" indent="0">
              <a:buNone/>
            </a:pPr>
            <a:endParaRPr lang="en-IN" sz="5400" dirty="0">
              <a:solidFill>
                <a:srgbClr val="FF0000"/>
              </a:solidFill>
              <a:latin typeface="Algerian" panose="04020705040A02060702" pitchFamily="82" charset="0"/>
            </a:endParaRPr>
          </a:p>
        </p:txBody>
      </p:sp>
    </p:spTree>
    <p:extLst>
      <p:ext uri="{BB962C8B-B14F-4D97-AF65-F5344CB8AC3E}">
        <p14:creationId xmlns:p14="http://schemas.microsoft.com/office/powerpoint/2010/main" val="126893533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5. INSIST ON RESPECT</a:t>
            </a:r>
            <a:r>
              <a:rPr lang="en-US" dirty="0"/>
              <a:t/>
            </a:r>
            <a:br>
              <a:rPr lang="en-US" dirty="0"/>
            </a:br>
            <a:endParaRPr lang="en-US" dirty="0"/>
          </a:p>
        </p:txBody>
      </p:sp>
      <p:sp>
        <p:nvSpPr>
          <p:cNvPr id="3" name="Content Placeholder 2"/>
          <p:cNvSpPr>
            <a:spLocks noGrp="1"/>
          </p:cNvSpPr>
          <p:nvPr>
            <p:ph idx="1"/>
          </p:nvPr>
        </p:nvSpPr>
        <p:spPr>
          <a:xfrm>
            <a:off x="2589212" y="1905000"/>
            <a:ext cx="8915400" cy="5127812"/>
          </a:xfrm>
        </p:spPr>
        <p:txBody>
          <a:bodyPr>
            <a:noAutofit/>
          </a:bodyPr>
          <a:lstStyle/>
          <a:p>
            <a:pPr lvl="0"/>
            <a:r>
              <a:rPr lang="en-US" sz="2800" dirty="0">
                <a:latin typeface="Times New Roman" panose="02020603050405020304" pitchFamily="18" charset="0"/>
                <a:cs typeface="Times New Roman" panose="02020603050405020304" pitchFamily="18" charset="0"/>
              </a:rPr>
              <a:t>An ideal class should be established on the foundations of respect and pillars of politeness. </a:t>
            </a:r>
          </a:p>
          <a:p>
            <a:pPr lvl="0"/>
            <a:r>
              <a:rPr lang="en-US" sz="2800" dirty="0">
                <a:latin typeface="Times New Roman" panose="02020603050405020304" pitchFamily="18" charset="0"/>
                <a:cs typeface="Times New Roman" panose="02020603050405020304" pitchFamily="18" charset="0"/>
              </a:rPr>
              <a:t>Respecting other's points of view and protecting their own self-respect without being defensive based on the positive traits of characters. </a:t>
            </a:r>
          </a:p>
          <a:p>
            <a:pPr lvl="0"/>
            <a:r>
              <a:rPr lang="en-US" sz="2800" dirty="0">
                <a:latin typeface="Times New Roman" panose="02020603050405020304" pitchFamily="18" charset="0"/>
                <a:cs typeface="Times New Roman" panose="02020603050405020304" pitchFamily="18" charset="0"/>
              </a:rPr>
              <a:t>For any miss conduct of rules and situations, met with inappropriate consequences, make a strict application of rules on abuse and negativity intolerance in any kind of situation. </a:t>
            </a:r>
          </a:p>
          <a:p>
            <a:endParaRPr lang="en-US" sz="2800" dirty="0"/>
          </a:p>
        </p:txBody>
      </p:sp>
    </p:spTree>
    <p:extLst>
      <p:ext uri="{BB962C8B-B14F-4D97-AF65-F5344CB8AC3E}">
        <p14:creationId xmlns:p14="http://schemas.microsoft.com/office/powerpoint/2010/main" val="94593009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
            </a:r>
            <a:br>
              <a:rPr lang="en-US" dirty="0"/>
            </a:br>
            <a:r>
              <a:rPr lang="en-US" sz="4000" b="1" dirty="0">
                <a:latin typeface="Times New Roman" panose="02020603050405020304" pitchFamily="18" charset="0"/>
                <a:cs typeface="Times New Roman" panose="02020603050405020304" pitchFamily="18" charset="0"/>
              </a:rPr>
              <a:t>6. VOLUNTEERISM</a:t>
            </a:r>
            <a:r>
              <a:rPr lang="en-US" dirty="0"/>
              <a:t/>
            </a:r>
            <a:br>
              <a:rPr lang="en-US" dirty="0"/>
            </a:br>
            <a:endParaRPr lang="en-US" dirty="0"/>
          </a:p>
        </p:txBody>
      </p:sp>
      <p:sp>
        <p:nvSpPr>
          <p:cNvPr id="3" name="Content Placeholder 2"/>
          <p:cNvSpPr>
            <a:spLocks noGrp="1"/>
          </p:cNvSpPr>
          <p:nvPr>
            <p:ph idx="1"/>
          </p:nvPr>
        </p:nvSpPr>
        <p:spPr>
          <a:xfrm>
            <a:off x="2589212" y="2133600"/>
            <a:ext cx="8915400" cy="4576482"/>
          </a:xfrm>
        </p:spPr>
        <p:txBody>
          <a:bodyPr>
            <a:normAutofit lnSpcReduction="10000"/>
          </a:bodyPr>
          <a:lstStyle/>
          <a:p>
            <a:pPr lvl="0"/>
            <a:r>
              <a:rPr lang="en-US" sz="2800" dirty="0">
                <a:latin typeface="Times New Roman" panose="02020603050405020304" pitchFamily="18" charset="0"/>
                <a:cs typeface="Times New Roman" panose="02020603050405020304" pitchFamily="18" charset="0"/>
              </a:rPr>
              <a:t>Highlight the virtues and importance of volunteerism in your classroom. </a:t>
            </a:r>
          </a:p>
          <a:p>
            <a:pPr lvl="0"/>
            <a:r>
              <a:rPr lang="en-US" sz="2800" dirty="0">
                <a:latin typeface="Times New Roman" panose="02020603050405020304" pitchFamily="18" charset="0"/>
                <a:cs typeface="Times New Roman" panose="02020603050405020304" pitchFamily="18" charset="0"/>
              </a:rPr>
              <a:t>Make different volunteer ship program in your class or school and motivate your students to participate in them. </a:t>
            </a:r>
          </a:p>
          <a:p>
            <a:pPr lvl="0"/>
            <a:r>
              <a:rPr lang="en-US" sz="2800" dirty="0">
                <a:latin typeface="Times New Roman" panose="02020603050405020304" pitchFamily="18" charset="0"/>
                <a:cs typeface="Times New Roman" panose="02020603050405020304" pitchFamily="18" charset="0"/>
              </a:rPr>
              <a:t>Let them assist in lab, plantations, read for junior classes, help at a local fundraiser, collect donations, provide support to students recovering from injury or illness. </a:t>
            </a:r>
          </a:p>
          <a:p>
            <a:pPr lvl="0"/>
            <a:r>
              <a:rPr lang="en-US" sz="2800" dirty="0">
                <a:latin typeface="Times New Roman" panose="02020603050405020304" pitchFamily="18" charset="0"/>
                <a:cs typeface="Times New Roman" panose="02020603050405020304" pitchFamily="18" charset="0"/>
              </a:rPr>
              <a:t>Make a worthy cause campaign primarily that serves disabled or elderly people to encourage emotions of sympathy into them. </a:t>
            </a:r>
            <a:r>
              <a:rPr lang="en-US"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74720161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7. ACTIONS SPEAK</a:t>
            </a:r>
            <a:r>
              <a:rPr lang="en-US" dirty="0"/>
              <a:t/>
            </a:r>
            <a:br>
              <a:rPr lang="en-US" dirty="0"/>
            </a:br>
            <a:endParaRPr lang="en-US" dirty="0"/>
          </a:p>
        </p:txBody>
      </p:sp>
      <p:sp>
        <p:nvSpPr>
          <p:cNvPr id="3" name="Content Placeholder 2"/>
          <p:cNvSpPr>
            <a:spLocks noGrp="1"/>
          </p:cNvSpPr>
          <p:nvPr>
            <p:ph idx="1"/>
          </p:nvPr>
        </p:nvSpPr>
        <p:spPr>
          <a:xfrm>
            <a:off x="2589212" y="1680882"/>
            <a:ext cx="8915400" cy="4961965"/>
          </a:xfrm>
        </p:spPr>
        <p:txBody>
          <a:bodyPr>
            <a:noAutofit/>
          </a:bodyPr>
          <a:lstStyle/>
          <a:p>
            <a:pPr lvl="0"/>
            <a:r>
              <a:rPr lang="en-US" sz="2800" dirty="0">
                <a:latin typeface="Times New Roman" panose="02020603050405020304" pitchFamily="18" charset="0"/>
                <a:cs typeface="Times New Roman" panose="02020603050405020304" pitchFamily="18" charset="0"/>
              </a:rPr>
              <a:t>Learning and knowledge is of no use if not applied well. Hence, challenge your students to do projects out of their education to benefit school, community, or city. </a:t>
            </a:r>
          </a:p>
          <a:p>
            <a:pPr lvl="0"/>
            <a:r>
              <a:rPr lang="en-US" sz="2800" dirty="0">
                <a:latin typeface="Times New Roman" panose="02020603050405020304" pitchFamily="18" charset="0"/>
                <a:cs typeface="Times New Roman" panose="02020603050405020304" pitchFamily="18" charset="0"/>
              </a:rPr>
              <a:t>Sit with them and brainstorm creative ideas to cultivate the pillars of personality development. </a:t>
            </a:r>
          </a:p>
          <a:p>
            <a:pPr lvl="0"/>
            <a:r>
              <a:rPr lang="en-US" sz="2800" dirty="0">
                <a:latin typeface="Times New Roman" panose="02020603050405020304" pitchFamily="18" charset="0"/>
                <a:cs typeface="Times New Roman" panose="02020603050405020304" pitchFamily="18" charset="0"/>
              </a:rPr>
              <a:t>Let them strive for a spirit of a will to do. Let senior students help junior ones to plan the necessary steps of the activity. </a:t>
            </a:r>
          </a:p>
          <a:p>
            <a:pPr lvl="0"/>
            <a:r>
              <a:rPr lang="en-US" sz="2800" dirty="0">
                <a:latin typeface="Times New Roman" panose="02020603050405020304" pitchFamily="18" charset="0"/>
                <a:cs typeface="Times New Roman" panose="02020603050405020304" pitchFamily="18" charset="0"/>
              </a:rPr>
              <a:t>Also, it involves parents to motivate them at home as well.</a:t>
            </a:r>
          </a:p>
          <a:p>
            <a:endParaRPr lang="en-US" sz="2800" dirty="0"/>
          </a:p>
        </p:txBody>
      </p:sp>
    </p:spTree>
    <p:extLst>
      <p:ext uri="{BB962C8B-B14F-4D97-AF65-F5344CB8AC3E}">
        <p14:creationId xmlns:p14="http://schemas.microsoft.com/office/powerpoint/2010/main" val="78076371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8. AVOID LABELS</a:t>
            </a:r>
            <a:r>
              <a:rPr lang="en-US" dirty="0"/>
              <a:t/>
            </a:r>
            <a:br>
              <a:rPr lang="en-US" dirty="0"/>
            </a:br>
            <a:endParaRPr lang="en-US" dirty="0"/>
          </a:p>
        </p:txBody>
      </p:sp>
      <p:sp>
        <p:nvSpPr>
          <p:cNvPr id="3" name="Content Placeholder 2"/>
          <p:cNvSpPr>
            <a:spLocks noGrp="1"/>
          </p:cNvSpPr>
          <p:nvPr>
            <p:ph idx="1"/>
          </p:nvPr>
        </p:nvSpPr>
        <p:spPr/>
        <p:txBody>
          <a:bodyPr/>
          <a:lstStyle/>
          <a:p>
            <a:pPr lvl="0"/>
            <a:r>
              <a:rPr lang="en-US" sz="2800" dirty="0">
                <a:latin typeface="Times New Roman" panose="02020603050405020304" pitchFamily="18" charset="0"/>
                <a:cs typeface="Times New Roman" panose="02020603050405020304" pitchFamily="18" charset="0"/>
              </a:rPr>
              <a:t>Just like character assault, labeling children with a habit or a thing is the worst thing that can happen with them. </a:t>
            </a:r>
          </a:p>
          <a:p>
            <a:pPr lvl="0"/>
            <a:r>
              <a:rPr lang="en-US" sz="2800" dirty="0">
                <a:latin typeface="Times New Roman" panose="02020603050405020304" pitchFamily="18" charset="0"/>
                <a:cs typeface="Times New Roman" panose="02020603050405020304" pitchFamily="18" charset="0"/>
              </a:rPr>
              <a:t>It affects their thought processing. Also, avoid comparing a kid with another even if they are too good to be idealized. </a:t>
            </a:r>
          </a:p>
          <a:p>
            <a:pPr lvl="0"/>
            <a:r>
              <a:rPr lang="en-US" sz="2800" dirty="0">
                <a:latin typeface="Times New Roman" panose="02020603050405020304" pitchFamily="18" charset="0"/>
                <a:cs typeface="Times New Roman" panose="02020603050405020304" pitchFamily="18" charset="0"/>
              </a:rPr>
              <a:t>Let them express their own potential and personality. This will help them to behave in a meaningful way.</a:t>
            </a:r>
          </a:p>
          <a:p>
            <a:endParaRPr lang="en-US" dirty="0"/>
          </a:p>
        </p:txBody>
      </p:sp>
    </p:spTree>
    <p:extLst>
      <p:ext uri="{BB962C8B-B14F-4D97-AF65-F5344CB8AC3E}">
        <p14:creationId xmlns:p14="http://schemas.microsoft.com/office/powerpoint/2010/main" val="36862059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z="2800" dirty="0">
                <a:latin typeface="Times New Roman" panose="02020603050405020304" pitchFamily="18" charset="0"/>
                <a:cs typeface="Times New Roman" panose="02020603050405020304" pitchFamily="18" charset="0"/>
              </a:rPr>
              <a:t>It is not necessary that punishment always have to be violent and abusive. To handle your students properly, you need to punish them lovingly. </a:t>
            </a:r>
          </a:p>
          <a:p>
            <a:pPr lvl="0"/>
            <a:r>
              <a:rPr lang="en-US" sz="2800" dirty="0">
                <a:latin typeface="Times New Roman" panose="02020603050405020304" pitchFamily="18" charset="0"/>
                <a:cs typeface="Times New Roman" panose="02020603050405020304" pitchFamily="18" charset="0"/>
              </a:rPr>
              <a:t>Make them on the point of stress to differentiate between the right and the wrong. </a:t>
            </a:r>
          </a:p>
          <a:p>
            <a:pPr lvl="0"/>
            <a:r>
              <a:rPr lang="en-US" sz="2800" dirty="0">
                <a:latin typeface="Times New Roman" panose="02020603050405020304" pitchFamily="18" charset="0"/>
                <a:cs typeface="Times New Roman" panose="02020603050405020304" pitchFamily="18" charset="0"/>
              </a:rPr>
              <a:t>Explain the reasons for not approving certain activities and convince them for their own benefit. Make sure you both don't disappoint each other.</a:t>
            </a:r>
          </a:p>
          <a:p>
            <a:endParaRPr lang="en-US" dirty="0"/>
          </a:p>
        </p:txBody>
      </p:sp>
      <p:sp>
        <p:nvSpPr>
          <p:cNvPr id="4" name="Title 3"/>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9. PUNISH LOVINGLY</a:t>
            </a:r>
            <a:r>
              <a:rPr lang="en-US" dirty="0"/>
              <a:t/>
            </a:r>
            <a:br>
              <a:rPr lang="en-US" dirty="0"/>
            </a:br>
            <a:endParaRPr lang="en-US" dirty="0"/>
          </a:p>
        </p:txBody>
      </p:sp>
    </p:spTree>
    <p:extLst>
      <p:ext uri="{BB962C8B-B14F-4D97-AF65-F5344CB8AC3E}">
        <p14:creationId xmlns:p14="http://schemas.microsoft.com/office/powerpoint/2010/main" val="242766809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10. LISTEN</a:t>
            </a:r>
            <a:r>
              <a:rPr lang="en-US" dirty="0"/>
              <a:t/>
            </a:r>
            <a:br>
              <a:rPr lang="en-US" dirty="0"/>
            </a:br>
            <a:endParaRPr lang="en-US" dirty="0"/>
          </a:p>
        </p:txBody>
      </p:sp>
      <p:sp>
        <p:nvSpPr>
          <p:cNvPr id="3" name="Content Placeholder 2"/>
          <p:cNvSpPr>
            <a:spLocks noGrp="1"/>
          </p:cNvSpPr>
          <p:nvPr>
            <p:ph idx="1"/>
          </p:nvPr>
        </p:nvSpPr>
        <p:spPr/>
        <p:txBody>
          <a:bodyPr/>
          <a:lstStyle/>
          <a:p>
            <a:pPr lvl="0"/>
            <a:r>
              <a:rPr lang="en-US" sz="2800" dirty="0">
                <a:latin typeface="Times New Roman" panose="02020603050405020304" pitchFamily="18" charset="0"/>
                <a:cs typeface="Times New Roman" panose="02020603050405020304" pitchFamily="18" charset="0"/>
              </a:rPr>
              <a:t>Listen to the individual concerns of your students. Give them undivided attention. Let them open up to your trust as the golden rule of working wonders. </a:t>
            </a:r>
          </a:p>
          <a:p>
            <a:pPr lvl="0"/>
            <a:r>
              <a:rPr lang="en-US" sz="2800" dirty="0">
                <a:latin typeface="Times New Roman" panose="02020603050405020304" pitchFamily="18" charset="0"/>
                <a:cs typeface="Times New Roman" panose="02020603050405020304" pitchFamily="18" charset="0"/>
              </a:rPr>
              <a:t>This is an ideal way of giving them a sense of worthiness and built confidence in their personalities.</a:t>
            </a:r>
          </a:p>
          <a:p>
            <a:endParaRPr lang="en-US" dirty="0"/>
          </a:p>
        </p:txBody>
      </p:sp>
    </p:spTree>
    <p:extLst>
      <p:ext uri="{BB962C8B-B14F-4D97-AF65-F5344CB8AC3E}">
        <p14:creationId xmlns:p14="http://schemas.microsoft.com/office/powerpoint/2010/main" val="413085624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11. HELP THEM</a:t>
            </a:r>
            <a:r>
              <a:rPr lang="en-US" dirty="0"/>
              <a:t/>
            </a:r>
            <a:br>
              <a:rPr lang="en-US" dirty="0"/>
            </a:br>
            <a:endParaRPr lang="en-US" dirty="0"/>
          </a:p>
        </p:txBody>
      </p:sp>
      <p:sp>
        <p:nvSpPr>
          <p:cNvPr id="3" name="Content Placeholder 2"/>
          <p:cNvSpPr>
            <a:spLocks noGrp="1"/>
          </p:cNvSpPr>
          <p:nvPr>
            <p:ph idx="1"/>
          </p:nvPr>
        </p:nvSpPr>
        <p:spPr/>
        <p:txBody>
          <a:bodyPr/>
          <a:lstStyle/>
          <a:p>
            <a:pPr lvl="0"/>
            <a:r>
              <a:rPr lang="en-US" sz="2800" dirty="0">
                <a:latin typeface="Times New Roman" panose="02020603050405020304" pitchFamily="18" charset="0"/>
                <a:cs typeface="Times New Roman" panose="02020603050405020304" pitchFamily="18" charset="0"/>
              </a:rPr>
              <a:t>Childhood is the age of lots of learning and changes that are quick and a lot to deal with. </a:t>
            </a:r>
          </a:p>
          <a:p>
            <a:pPr lvl="0"/>
            <a:r>
              <a:rPr lang="en-US" sz="2800" dirty="0">
                <a:latin typeface="Times New Roman" panose="02020603050405020304" pitchFamily="18" charset="0"/>
                <a:cs typeface="Times New Roman" panose="02020603050405020304" pitchFamily="18" charset="0"/>
              </a:rPr>
              <a:t>Help them out with being there for your students whenever they need you. Be the ultimate support for them as a responsible teacher.</a:t>
            </a:r>
          </a:p>
          <a:p>
            <a:pPr lvl="0"/>
            <a:r>
              <a:rPr lang="en-US" sz="2800" dirty="0">
                <a:latin typeface="Times New Roman" panose="02020603050405020304" pitchFamily="18" charset="0"/>
                <a:cs typeface="Times New Roman" panose="02020603050405020304" pitchFamily="18" charset="0"/>
              </a:rPr>
              <a:t>Guide them to go through life's ups and down successfully with inner strength.</a:t>
            </a:r>
          </a:p>
          <a:p>
            <a:endParaRPr lang="en-US" dirty="0"/>
          </a:p>
        </p:txBody>
      </p:sp>
    </p:spTree>
    <p:extLst>
      <p:ext uri="{BB962C8B-B14F-4D97-AF65-F5344CB8AC3E}">
        <p14:creationId xmlns:p14="http://schemas.microsoft.com/office/powerpoint/2010/main" val="283643791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12. POSITIVE ATTITUDE</a:t>
            </a:r>
            <a:r>
              <a:rPr lang="en-US" dirty="0"/>
              <a:t/>
            </a:r>
            <a:br>
              <a:rPr lang="en-US" dirty="0"/>
            </a:br>
            <a:endParaRPr lang="en-US" dirty="0"/>
          </a:p>
        </p:txBody>
      </p:sp>
      <p:sp>
        <p:nvSpPr>
          <p:cNvPr id="3" name="Content Placeholder 2"/>
          <p:cNvSpPr>
            <a:spLocks noGrp="1"/>
          </p:cNvSpPr>
          <p:nvPr>
            <p:ph idx="1"/>
          </p:nvPr>
        </p:nvSpPr>
        <p:spPr>
          <a:xfrm>
            <a:off x="2271252" y="1681316"/>
            <a:ext cx="9233360" cy="4229906"/>
          </a:xfrm>
        </p:spPr>
        <p:txBody>
          <a:bodyPr>
            <a:normAutofit/>
          </a:bodyPr>
          <a:lstStyle/>
          <a:p>
            <a:pPr lvl="0"/>
            <a:r>
              <a:rPr lang="en-US" sz="2800" dirty="0">
                <a:latin typeface="Times New Roman" panose="02020603050405020304" pitchFamily="18" charset="0"/>
                <a:cs typeface="Times New Roman" panose="02020603050405020304" pitchFamily="18" charset="0"/>
              </a:rPr>
              <a:t>Don’t find fault with others</a:t>
            </a:r>
          </a:p>
          <a:p>
            <a:pPr lvl="0"/>
            <a:r>
              <a:rPr lang="en-US" sz="2800" dirty="0">
                <a:latin typeface="Times New Roman" panose="02020603050405020304" pitchFamily="18" charset="0"/>
                <a:cs typeface="Times New Roman" panose="02020603050405020304" pitchFamily="18" charset="0"/>
              </a:rPr>
              <a:t>I can do instead of cannot do</a:t>
            </a:r>
          </a:p>
          <a:p>
            <a:pPr lvl="0"/>
            <a:r>
              <a:rPr lang="en-US" sz="2800" dirty="0">
                <a:latin typeface="Times New Roman" panose="02020603050405020304" pitchFamily="18" charset="0"/>
                <a:cs typeface="Times New Roman" panose="02020603050405020304" pitchFamily="18" charset="0"/>
              </a:rPr>
              <a:t>I Choose to do instead of I have to do or I need to do</a:t>
            </a:r>
          </a:p>
          <a:p>
            <a:endParaRPr lang="en-US" dirty="0"/>
          </a:p>
          <a:p>
            <a:endParaRPr lang="en-US" dirty="0"/>
          </a:p>
        </p:txBody>
      </p:sp>
    </p:spTree>
    <p:extLst>
      <p:ext uri="{BB962C8B-B14F-4D97-AF65-F5344CB8AC3E}">
        <p14:creationId xmlns:p14="http://schemas.microsoft.com/office/powerpoint/2010/main" val="20867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7882" y="386366"/>
            <a:ext cx="11423559" cy="1518634"/>
          </a:xfrm>
        </p:spPr>
        <p:txBody>
          <a:bodyPr>
            <a:noAutofit/>
          </a:bodyPr>
          <a:lstStyle/>
          <a:p>
            <a:r>
              <a:rPr lang="en-US" sz="5400" b="1" dirty="0" smtClean="0">
                <a:solidFill>
                  <a:srgbClr val="00B050"/>
                </a:solidFill>
              </a:rPr>
              <a:t>       </a:t>
            </a:r>
            <a:r>
              <a:rPr lang="en-US" sz="5400" b="1" dirty="0" smtClean="0">
                <a:solidFill>
                  <a:srgbClr val="00B050"/>
                </a:solidFill>
                <a:latin typeface="Times New Roman" panose="02020603050405020304" pitchFamily="18" charset="0"/>
                <a:cs typeface="Times New Roman" panose="02020603050405020304" pitchFamily="18" charset="0"/>
              </a:rPr>
              <a:t>Benefits </a:t>
            </a:r>
            <a:r>
              <a:rPr lang="en-US" sz="5400" b="1" dirty="0">
                <a:solidFill>
                  <a:srgbClr val="00B050"/>
                </a:solidFill>
                <a:latin typeface="Times New Roman" panose="02020603050405020304" pitchFamily="18" charset="0"/>
                <a:cs typeface="Times New Roman" panose="02020603050405020304" pitchFamily="18" charset="0"/>
              </a:rPr>
              <a:t>of Positive Attitude</a:t>
            </a:r>
            <a:r>
              <a:rPr lang="en-IN" sz="5400" dirty="0">
                <a:solidFill>
                  <a:srgbClr val="00B050"/>
                </a:solidFill>
              </a:rPr>
              <a:t/>
            </a:r>
            <a:br>
              <a:rPr lang="en-IN" sz="5400" dirty="0">
                <a:solidFill>
                  <a:srgbClr val="00B050"/>
                </a:solidFill>
              </a:rPr>
            </a:br>
            <a:endParaRPr lang="en-IN" sz="5400" dirty="0">
              <a:solidFill>
                <a:srgbClr val="00B050"/>
              </a:solidFill>
            </a:endParaRPr>
          </a:p>
        </p:txBody>
      </p:sp>
      <p:sp>
        <p:nvSpPr>
          <p:cNvPr id="3" name="Content Placeholder 2"/>
          <p:cNvSpPr>
            <a:spLocks noGrp="1"/>
          </p:cNvSpPr>
          <p:nvPr>
            <p:ph idx="1"/>
          </p:nvPr>
        </p:nvSpPr>
        <p:spPr>
          <a:xfrm>
            <a:off x="553791" y="2133599"/>
            <a:ext cx="11204619" cy="4550535"/>
          </a:xfrm>
        </p:spPr>
        <p:txBody>
          <a:bodyPr>
            <a:normAutofit/>
          </a:bodyPr>
          <a:lstStyle/>
          <a:p>
            <a:pPr lvl="0"/>
            <a:r>
              <a:rPr lang="en-US" sz="3200" b="1" dirty="0">
                <a:solidFill>
                  <a:schemeClr val="tx1"/>
                </a:solidFill>
                <a:latin typeface="Times New Roman" panose="02020603050405020304" pitchFamily="18" charset="0"/>
                <a:cs typeface="Times New Roman" panose="02020603050405020304" pitchFamily="18" charset="0"/>
              </a:rPr>
              <a:t>Solves Problems</a:t>
            </a:r>
            <a:endParaRPr lang="en-IN" sz="3200" b="1" dirty="0">
              <a:solidFill>
                <a:schemeClr val="tx1"/>
              </a:solidFill>
              <a:latin typeface="Times New Roman" panose="02020603050405020304" pitchFamily="18" charset="0"/>
              <a:cs typeface="Times New Roman" panose="02020603050405020304" pitchFamily="18" charset="0"/>
            </a:endParaRPr>
          </a:p>
          <a:p>
            <a:pPr lvl="0"/>
            <a:r>
              <a:rPr lang="en-US" sz="3200" b="1" dirty="0">
                <a:solidFill>
                  <a:schemeClr val="tx1"/>
                </a:solidFill>
                <a:latin typeface="Times New Roman" panose="02020603050405020304" pitchFamily="18" charset="0"/>
                <a:cs typeface="Times New Roman" panose="02020603050405020304" pitchFamily="18" charset="0"/>
              </a:rPr>
              <a:t>Breeds Loyalty</a:t>
            </a:r>
            <a:endParaRPr lang="en-IN" sz="3200" b="1" dirty="0">
              <a:solidFill>
                <a:schemeClr val="tx1"/>
              </a:solidFill>
              <a:latin typeface="Times New Roman" panose="02020603050405020304" pitchFamily="18" charset="0"/>
              <a:cs typeface="Times New Roman" panose="02020603050405020304" pitchFamily="18" charset="0"/>
            </a:endParaRPr>
          </a:p>
          <a:p>
            <a:pPr lvl="0"/>
            <a:r>
              <a:rPr lang="en-US" sz="3200" b="1" dirty="0">
                <a:solidFill>
                  <a:schemeClr val="tx1"/>
                </a:solidFill>
                <a:latin typeface="Times New Roman" panose="02020603050405020304" pitchFamily="18" charset="0"/>
                <a:cs typeface="Times New Roman" panose="02020603050405020304" pitchFamily="18" charset="0"/>
              </a:rPr>
              <a:t>Cultivates team work</a:t>
            </a:r>
            <a:endParaRPr lang="en-IN" sz="3200" b="1" dirty="0">
              <a:solidFill>
                <a:schemeClr val="tx1"/>
              </a:solidFill>
              <a:latin typeface="Times New Roman" panose="02020603050405020304" pitchFamily="18" charset="0"/>
              <a:cs typeface="Times New Roman" panose="02020603050405020304" pitchFamily="18" charset="0"/>
            </a:endParaRPr>
          </a:p>
          <a:p>
            <a:pPr lvl="0"/>
            <a:r>
              <a:rPr lang="en-US" sz="3200" b="1" dirty="0">
                <a:solidFill>
                  <a:schemeClr val="tx1"/>
                </a:solidFill>
                <a:latin typeface="Times New Roman" panose="02020603050405020304" pitchFamily="18" charset="0"/>
                <a:cs typeface="Times New Roman" panose="02020603050405020304" pitchFamily="18" charset="0"/>
              </a:rPr>
              <a:t>Makes Healthy Atmospheres </a:t>
            </a:r>
            <a:endParaRPr lang="en-IN" sz="3200" b="1" dirty="0">
              <a:solidFill>
                <a:schemeClr val="tx1"/>
              </a:solidFill>
              <a:latin typeface="Times New Roman" panose="02020603050405020304" pitchFamily="18" charset="0"/>
              <a:cs typeface="Times New Roman" panose="02020603050405020304" pitchFamily="18" charset="0"/>
            </a:endParaRPr>
          </a:p>
          <a:p>
            <a:pPr lvl="0"/>
            <a:r>
              <a:rPr lang="en-US" sz="3200" b="1" dirty="0">
                <a:solidFill>
                  <a:schemeClr val="tx1"/>
                </a:solidFill>
                <a:latin typeface="Times New Roman" panose="02020603050405020304" pitchFamily="18" charset="0"/>
                <a:cs typeface="Times New Roman" panose="02020603050405020304" pitchFamily="18" charset="0"/>
              </a:rPr>
              <a:t>Reduce Stress</a:t>
            </a:r>
            <a:endParaRPr lang="en-IN" sz="3200" b="1" dirty="0">
              <a:solidFill>
                <a:schemeClr val="tx1"/>
              </a:solidFill>
              <a:latin typeface="Times New Roman" panose="02020603050405020304" pitchFamily="18" charset="0"/>
              <a:cs typeface="Times New Roman" panose="02020603050405020304" pitchFamily="18" charset="0"/>
            </a:endParaRPr>
          </a:p>
          <a:p>
            <a:pPr lvl="0"/>
            <a:r>
              <a:rPr lang="en-US" sz="3200" b="1" dirty="0">
                <a:solidFill>
                  <a:schemeClr val="tx1"/>
                </a:solidFill>
                <a:latin typeface="Times New Roman" panose="02020603050405020304" pitchFamily="18" charset="0"/>
                <a:cs typeface="Times New Roman" panose="02020603050405020304" pitchFamily="18" charset="0"/>
              </a:rPr>
              <a:t>Develops Pleasing Personality</a:t>
            </a:r>
            <a:endParaRPr lang="en-IN" sz="3200" b="1" dirty="0">
              <a:solidFill>
                <a:schemeClr val="tx1"/>
              </a:solidFill>
              <a:latin typeface="Times New Roman" panose="02020603050405020304" pitchFamily="18" charset="0"/>
              <a:cs typeface="Times New Roman" panose="02020603050405020304" pitchFamily="18" charset="0"/>
            </a:endParaRPr>
          </a:p>
          <a:p>
            <a:endParaRPr lang="en-IN" sz="3200" b="1" dirty="0">
              <a:solidFill>
                <a:schemeClr val="tx1"/>
              </a:solidFill>
            </a:endParaRPr>
          </a:p>
        </p:txBody>
      </p:sp>
    </p:spTree>
    <p:extLst>
      <p:ext uri="{BB962C8B-B14F-4D97-AF65-F5344CB8AC3E}">
        <p14:creationId xmlns:p14="http://schemas.microsoft.com/office/powerpoint/2010/main" val="315537067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Confidence </a:t>
            </a:r>
            <a:r>
              <a:rPr lang="en-US" dirty="0"/>
              <a:t/>
            </a:r>
            <a:br>
              <a:rPr lang="en-US" dirty="0"/>
            </a:br>
            <a:endParaRPr lang="en-US" dirty="0"/>
          </a:p>
        </p:txBody>
      </p:sp>
      <p:sp>
        <p:nvSpPr>
          <p:cNvPr id="3" name="Content Placeholder 2"/>
          <p:cNvSpPr>
            <a:spLocks noGrp="1"/>
          </p:cNvSpPr>
          <p:nvPr>
            <p:ph idx="1"/>
          </p:nvPr>
        </p:nvSpPr>
        <p:spPr/>
        <p:txBody>
          <a:bodyPr/>
          <a:lstStyle/>
          <a:p>
            <a:r>
              <a:rPr lang="en-US" sz="2800" dirty="0">
                <a:latin typeface="Times New Roman" panose="02020603050405020304" pitchFamily="18" charset="0"/>
                <a:cs typeface="Times New Roman" panose="02020603050405020304" pitchFamily="18" charset="0"/>
              </a:rPr>
              <a:t>It is the key to over-all development of any child and teachers should always keep in mind that their focus should be increasing confidence by creating interactive group activities in class.</a:t>
            </a:r>
          </a:p>
          <a:p>
            <a:r>
              <a:rPr lang="en-US" sz="2800" dirty="0">
                <a:latin typeface="Times New Roman" panose="02020603050405020304" pitchFamily="18" charset="0"/>
                <a:cs typeface="Times New Roman" panose="02020603050405020304" pitchFamily="18" charset="0"/>
              </a:rPr>
              <a:t>Authenticity</a:t>
            </a:r>
          </a:p>
          <a:p>
            <a:r>
              <a:rPr lang="en-US" sz="2800" dirty="0">
                <a:latin typeface="Times New Roman" panose="02020603050405020304" pitchFamily="18" charset="0"/>
                <a:cs typeface="Times New Roman" panose="02020603050405020304" pitchFamily="18" charset="0"/>
              </a:rPr>
              <a:t>The teacher should not discourage the originality in the students as they will flourish more if they will be themselves.</a:t>
            </a:r>
          </a:p>
          <a:p>
            <a:endParaRPr lang="en-US" dirty="0"/>
          </a:p>
        </p:txBody>
      </p:sp>
    </p:spTree>
    <p:extLst>
      <p:ext uri="{BB962C8B-B14F-4D97-AF65-F5344CB8AC3E}">
        <p14:creationId xmlns:p14="http://schemas.microsoft.com/office/powerpoint/2010/main" val="292337980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0159" y="1"/>
            <a:ext cx="10564454" cy="528034"/>
          </a:xfrm>
        </p:spPr>
        <p:txBody>
          <a:bodyPr>
            <a:normAutofit fontScale="90000"/>
          </a:bodyPr>
          <a:lstStyle/>
          <a:p>
            <a:r>
              <a:rPr lang="en-IN" dirty="0" smtClean="0"/>
              <a:t>..</a:t>
            </a:r>
            <a:endParaRPr lang="en-IN"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3182" y="1"/>
            <a:ext cx="11998817" cy="6857999"/>
          </a:xfrm>
        </p:spPr>
      </p:pic>
    </p:spTree>
    <p:extLst>
      <p:ext uri="{BB962C8B-B14F-4D97-AF65-F5344CB8AC3E}">
        <p14:creationId xmlns:p14="http://schemas.microsoft.com/office/powerpoint/2010/main" val="283688419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54316"/>
          </a:xfrm>
        </p:spPr>
        <p:txBody>
          <a:bodyPr>
            <a:normAutofit fontScale="90000"/>
          </a:bodyPr>
          <a:lstStyle/>
          <a:p>
            <a:endParaRPr lang="en-US" dirty="0"/>
          </a:p>
        </p:txBody>
      </p:sp>
      <p:sp>
        <p:nvSpPr>
          <p:cNvPr id="3" name="Content Placeholder 2"/>
          <p:cNvSpPr>
            <a:spLocks noGrp="1"/>
          </p:cNvSpPr>
          <p:nvPr>
            <p:ph idx="1"/>
          </p:nvPr>
        </p:nvSpPr>
        <p:spPr>
          <a:xfrm>
            <a:off x="2589212" y="353961"/>
            <a:ext cx="8915400" cy="5557261"/>
          </a:xfrm>
        </p:spPr>
        <p:txBody>
          <a:bodyPr>
            <a:normAutofit fontScale="92500" lnSpcReduction="10000"/>
          </a:bodyPr>
          <a:lstStyle/>
          <a:p>
            <a:pPr marL="0" indent="0">
              <a:buNone/>
            </a:pPr>
            <a:r>
              <a:rPr lang="en-US" sz="3000" smtClean="0">
                <a:latin typeface="Times New Roman" panose="02020603050405020304" pitchFamily="18" charset="0"/>
                <a:cs typeface="Times New Roman" panose="02020603050405020304" pitchFamily="18" charset="0"/>
              </a:rPr>
              <a:t>    </a:t>
            </a:r>
            <a:r>
              <a:rPr lang="en-US" sz="3000" b="1" dirty="0">
                <a:latin typeface="Times New Roman" panose="02020603050405020304" pitchFamily="18" charset="0"/>
                <a:cs typeface="Times New Roman" panose="02020603050405020304" pitchFamily="18" charset="0"/>
              </a:rPr>
              <a:t>Dressing sense</a:t>
            </a:r>
          </a:p>
          <a:p>
            <a:r>
              <a:rPr lang="en-US" sz="3000" dirty="0">
                <a:latin typeface="Times New Roman" panose="02020603050405020304" pitchFamily="18" charset="0"/>
                <a:cs typeface="Times New Roman" panose="02020603050405020304" pitchFamily="18" charset="0"/>
              </a:rPr>
              <a:t>Teacher should groom the students and should make them aware of how to make a desirable impression.</a:t>
            </a:r>
          </a:p>
          <a:p>
            <a:pPr marL="0" indent="0">
              <a:buNone/>
            </a:pPr>
            <a:r>
              <a:rPr lang="en-US" sz="3000" b="1" dirty="0" smtClean="0">
                <a:latin typeface="Times New Roman" panose="02020603050405020304" pitchFamily="18" charset="0"/>
                <a:cs typeface="Times New Roman" panose="02020603050405020304" pitchFamily="18" charset="0"/>
              </a:rPr>
              <a:t>    Body-language</a:t>
            </a:r>
            <a:endParaRPr lang="en-US" sz="3000" b="1" dirty="0">
              <a:latin typeface="Times New Roman" panose="02020603050405020304" pitchFamily="18" charset="0"/>
              <a:cs typeface="Times New Roman" panose="02020603050405020304" pitchFamily="18" charset="0"/>
            </a:endParaRPr>
          </a:p>
          <a:p>
            <a:r>
              <a:rPr lang="en-US" sz="3000" dirty="0">
                <a:latin typeface="Times New Roman" panose="02020603050405020304" pitchFamily="18" charset="0"/>
                <a:cs typeface="Times New Roman" panose="02020603050405020304" pitchFamily="18" charset="0"/>
              </a:rPr>
              <a:t>It is just an important as verbal language. Everything including the way people walk, sit, talk or eat leaves an impact, so teachers should correct the body language of the students if they are not doing it properly.</a:t>
            </a:r>
          </a:p>
          <a:p>
            <a:pPr marL="0" indent="0">
              <a:buNone/>
            </a:pPr>
            <a:r>
              <a:rPr lang="en-US" sz="3000" b="1" dirty="0" smtClean="0">
                <a:latin typeface="Times New Roman" panose="02020603050405020304" pitchFamily="18" charset="0"/>
                <a:cs typeface="Times New Roman" panose="02020603050405020304" pitchFamily="18" charset="0"/>
              </a:rPr>
              <a:t>    Opinionated </a:t>
            </a:r>
            <a:r>
              <a:rPr lang="en-US" sz="3000" b="1" dirty="0">
                <a:latin typeface="Times New Roman" panose="02020603050405020304" pitchFamily="18" charset="0"/>
                <a:cs typeface="Times New Roman" panose="02020603050405020304" pitchFamily="18" charset="0"/>
              </a:rPr>
              <a:t>thinking</a:t>
            </a:r>
          </a:p>
          <a:p>
            <a:r>
              <a:rPr lang="en-US" sz="3000" dirty="0">
                <a:latin typeface="Times New Roman" panose="02020603050405020304" pitchFamily="18" charset="0"/>
                <a:cs typeface="Times New Roman" panose="02020603050405020304" pitchFamily="18" charset="0"/>
              </a:rPr>
              <a:t>Teachers should inculcate and encourage opinion formation in students by asking them about their opinion on various topics in class.</a:t>
            </a:r>
          </a:p>
          <a:p>
            <a:endParaRPr lang="en-US" dirty="0"/>
          </a:p>
        </p:txBody>
      </p:sp>
    </p:spTree>
    <p:extLst>
      <p:ext uri="{BB962C8B-B14F-4D97-AF65-F5344CB8AC3E}">
        <p14:creationId xmlns:p14="http://schemas.microsoft.com/office/powerpoint/2010/main" val="126353198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060" y="0"/>
            <a:ext cx="11498579" cy="1440180"/>
          </a:xfrm>
        </p:spPr>
        <p:txBody>
          <a:bodyPr>
            <a:normAutofit/>
          </a:bodyPr>
          <a:lstStyle/>
          <a:p>
            <a:r>
              <a:rPr lang="en-US" sz="4400" b="1" dirty="0" smtClean="0"/>
              <a:t>      </a:t>
            </a:r>
            <a:r>
              <a:rPr lang="en-US" b="1" dirty="0" smtClean="0">
                <a:latin typeface="Times New Roman" panose="02020603050405020304" pitchFamily="18" charset="0"/>
                <a:cs typeface="Times New Roman" panose="02020603050405020304" pitchFamily="18" charset="0"/>
              </a:rPr>
              <a:t>Things </a:t>
            </a:r>
            <a:r>
              <a:rPr lang="en-US" b="1" dirty="0">
                <a:latin typeface="Times New Roman" panose="02020603050405020304" pitchFamily="18" charset="0"/>
                <a:cs typeface="Times New Roman" panose="02020603050405020304" pitchFamily="18" charset="0"/>
              </a:rPr>
              <a:t>to Enhance your Personality</a:t>
            </a: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480059" y="1714500"/>
            <a:ext cx="11498579" cy="4892040"/>
          </a:xfrm>
        </p:spPr>
        <p:txBody>
          <a:bodyPr>
            <a:normAutofit/>
          </a:bodyPr>
          <a:lstStyle/>
          <a:p>
            <a:pPr lvl="0"/>
            <a:r>
              <a:rPr lang="en-US" sz="4800" dirty="0">
                <a:latin typeface="Times New Roman" panose="02020603050405020304" pitchFamily="18" charset="0"/>
                <a:cs typeface="Times New Roman" panose="02020603050405020304" pitchFamily="18" charset="0"/>
              </a:rPr>
              <a:t>Don’t compare your life</a:t>
            </a:r>
            <a:endParaRPr lang="en-IN" sz="4800" dirty="0">
              <a:latin typeface="Times New Roman" panose="02020603050405020304" pitchFamily="18" charset="0"/>
              <a:cs typeface="Times New Roman" panose="02020603050405020304" pitchFamily="18" charset="0"/>
            </a:endParaRPr>
          </a:p>
          <a:p>
            <a:pPr lvl="0"/>
            <a:r>
              <a:rPr lang="en-US" sz="4800" dirty="0">
                <a:latin typeface="Times New Roman" panose="02020603050405020304" pitchFamily="18" charset="0"/>
                <a:cs typeface="Times New Roman" panose="02020603050405020304" pitchFamily="18" charset="0"/>
              </a:rPr>
              <a:t>Don’t have negative thoughts</a:t>
            </a:r>
            <a:endParaRPr lang="en-IN" sz="4800" dirty="0">
              <a:latin typeface="Times New Roman" panose="02020603050405020304" pitchFamily="18" charset="0"/>
              <a:cs typeface="Times New Roman" panose="02020603050405020304" pitchFamily="18" charset="0"/>
            </a:endParaRPr>
          </a:p>
          <a:p>
            <a:pPr lvl="0"/>
            <a:r>
              <a:rPr lang="en-US" sz="4800" dirty="0">
                <a:latin typeface="Times New Roman" panose="02020603050405020304" pitchFamily="18" charset="0"/>
                <a:cs typeface="Times New Roman" panose="02020603050405020304" pitchFamily="18" charset="0"/>
              </a:rPr>
              <a:t>Don’t waste your precious energy on gossip</a:t>
            </a:r>
            <a:endParaRPr lang="en-IN" sz="4800" dirty="0">
              <a:latin typeface="Times New Roman" panose="02020603050405020304" pitchFamily="18" charset="0"/>
              <a:cs typeface="Times New Roman" panose="02020603050405020304" pitchFamily="18" charset="0"/>
            </a:endParaRPr>
          </a:p>
          <a:p>
            <a:pPr lvl="0"/>
            <a:r>
              <a:rPr lang="en-US" sz="4800" dirty="0">
                <a:latin typeface="Times New Roman" panose="02020603050405020304" pitchFamily="18" charset="0"/>
                <a:cs typeface="Times New Roman" panose="02020603050405020304" pitchFamily="18" charset="0"/>
              </a:rPr>
              <a:t>Dream more while you are awake</a:t>
            </a:r>
            <a:endParaRPr lang="en-IN" sz="4800" dirty="0">
              <a:latin typeface="Times New Roman" panose="02020603050405020304" pitchFamily="18" charset="0"/>
              <a:cs typeface="Times New Roman" panose="02020603050405020304" pitchFamily="18" charset="0"/>
            </a:endParaRPr>
          </a:p>
          <a:p>
            <a:endParaRPr lang="en-IN" sz="4800" dirty="0"/>
          </a:p>
        </p:txBody>
      </p:sp>
    </p:spTree>
    <p:extLst>
      <p:ext uri="{BB962C8B-B14F-4D97-AF65-F5344CB8AC3E}">
        <p14:creationId xmlns:p14="http://schemas.microsoft.com/office/powerpoint/2010/main" val="324806103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4340" y="251460"/>
            <a:ext cx="11407139" cy="1653540"/>
          </a:xfrm>
        </p:spPr>
        <p:txBody>
          <a:bodyPr>
            <a:noAutofit/>
          </a:bodyPr>
          <a:lstStyle/>
          <a:p>
            <a:r>
              <a:rPr lang="en-US" sz="9600" b="1" dirty="0" smtClean="0">
                <a:solidFill>
                  <a:srgbClr val="0070C0"/>
                </a:solidFill>
                <a:latin typeface="Times New Roman" panose="02020603050405020304" pitchFamily="18" charset="0"/>
                <a:cs typeface="Times New Roman" panose="02020603050405020304" pitchFamily="18" charset="0"/>
              </a:rPr>
              <a:t>     Health</a:t>
            </a:r>
            <a:r>
              <a:rPr lang="en-IN" sz="9600" dirty="0">
                <a:solidFill>
                  <a:srgbClr val="0070C0"/>
                </a:solidFill>
              </a:rPr>
              <a:t/>
            </a:r>
            <a:br>
              <a:rPr lang="en-IN" sz="9600" dirty="0">
                <a:solidFill>
                  <a:srgbClr val="0070C0"/>
                </a:solidFill>
              </a:rPr>
            </a:br>
            <a:endParaRPr lang="en-IN" sz="9600" dirty="0">
              <a:solidFill>
                <a:srgbClr val="0070C0"/>
              </a:solidFill>
            </a:endParaRPr>
          </a:p>
        </p:txBody>
      </p:sp>
      <p:sp>
        <p:nvSpPr>
          <p:cNvPr id="3" name="Content Placeholder 2"/>
          <p:cNvSpPr>
            <a:spLocks noGrp="1"/>
          </p:cNvSpPr>
          <p:nvPr>
            <p:ph idx="1"/>
          </p:nvPr>
        </p:nvSpPr>
        <p:spPr>
          <a:xfrm>
            <a:off x="434339" y="2133600"/>
            <a:ext cx="11407139" cy="4381500"/>
          </a:xfrm>
        </p:spPr>
        <p:txBody>
          <a:bodyPr>
            <a:normAutofit lnSpcReduction="10000"/>
          </a:bodyPr>
          <a:lstStyle/>
          <a:p>
            <a:pPr lvl="0"/>
            <a:r>
              <a:rPr lang="en-US" sz="4400" dirty="0">
                <a:latin typeface="Times New Roman" panose="02020603050405020304" pitchFamily="18" charset="0"/>
                <a:cs typeface="Times New Roman" panose="02020603050405020304" pitchFamily="18" charset="0"/>
              </a:rPr>
              <a:t>Drink plenty of water</a:t>
            </a:r>
            <a:endParaRPr lang="en-IN" sz="4400" dirty="0">
              <a:latin typeface="Times New Roman" panose="02020603050405020304" pitchFamily="18" charset="0"/>
              <a:cs typeface="Times New Roman" panose="02020603050405020304" pitchFamily="18" charset="0"/>
            </a:endParaRPr>
          </a:p>
          <a:p>
            <a:pPr lvl="0"/>
            <a:r>
              <a:rPr lang="en-US" sz="4400" dirty="0">
                <a:latin typeface="Times New Roman" panose="02020603050405020304" pitchFamily="18" charset="0"/>
                <a:cs typeface="Times New Roman" panose="02020603050405020304" pitchFamily="18" charset="0"/>
              </a:rPr>
              <a:t>Eat breakfast like a king, Lunch like a Prince and dinner like a Beggar</a:t>
            </a:r>
            <a:endParaRPr lang="en-IN" sz="4400" dirty="0">
              <a:latin typeface="Times New Roman" panose="02020603050405020304" pitchFamily="18" charset="0"/>
              <a:cs typeface="Times New Roman" panose="02020603050405020304" pitchFamily="18" charset="0"/>
            </a:endParaRPr>
          </a:p>
          <a:p>
            <a:pPr lvl="0"/>
            <a:r>
              <a:rPr lang="en-US" sz="4400" dirty="0">
                <a:latin typeface="Times New Roman" panose="02020603050405020304" pitchFamily="18" charset="0"/>
                <a:cs typeface="Times New Roman" panose="02020603050405020304" pitchFamily="18" charset="0"/>
              </a:rPr>
              <a:t>Eat more foods that grow on trees</a:t>
            </a:r>
            <a:endParaRPr lang="en-IN" sz="4400" dirty="0">
              <a:latin typeface="Times New Roman" panose="02020603050405020304" pitchFamily="18" charset="0"/>
              <a:cs typeface="Times New Roman" panose="02020603050405020304" pitchFamily="18" charset="0"/>
            </a:endParaRPr>
          </a:p>
          <a:p>
            <a:pPr lvl="0"/>
            <a:r>
              <a:rPr lang="en-US" sz="4400" dirty="0">
                <a:latin typeface="Times New Roman" panose="02020603050405020304" pitchFamily="18" charset="0"/>
                <a:cs typeface="Times New Roman" panose="02020603050405020304" pitchFamily="18" charset="0"/>
              </a:rPr>
              <a:t>Live with the 3 E’s – Energy, Enthusiasm, and Empathy.</a:t>
            </a:r>
            <a:endParaRPr lang="en-IN" sz="4400"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60749154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0761" y="283335"/>
            <a:ext cx="11513712" cy="1621665"/>
          </a:xfrm>
        </p:spPr>
        <p:txBody>
          <a:bodyPr>
            <a:noAutofit/>
          </a:bodyPr>
          <a:lstStyle/>
          <a:p>
            <a:r>
              <a:rPr lang="en-US" sz="4800" b="1" dirty="0" smtClean="0">
                <a:latin typeface="Times New Roman" panose="02020603050405020304" pitchFamily="18" charset="0"/>
                <a:cs typeface="Times New Roman" panose="02020603050405020304" pitchFamily="18" charset="0"/>
              </a:rPr>
              <a:t>  Fundamental </a:t>
            </a:r>
            <a:r>
              <a:rPr lang="en-US" sz="4800" b="1" dirty="0">
                <a:latin typeface="Times New Roman" panose="02020603050405020304" pitchFamily="18" charset="0"/>
                <a:cs typeface="Times New Roman" panose="02020603050405020304" pitchFamily="18" charset="0"/>
              </a:rPr>
              <a:t>Techniques in Handling People</a:t>
            </a:r>
            <a:r>
              <a:rPr lang="en-IN" sz="4800" dirty="0"/>
              <a:t/>
            </a:r>
            <a:br>
              <a:rPr lang="en-IN" sz="4800" dirty="0"/>
            </a:br>
            <a:endParaRPr lang="en-IN" sz="4800" dirty="0"/>
          </a:p>
        </p:txBody>
      </p:sp>
      <p:sp>
        <p:nvSpPr>
          <p:cNvPr id="3" name="Content Placeholder 2"/>
          <p:cNvSpPr>
            <a:spLocks noGrp="1"/>
          </p:cNvSpPr>
          <p:nvPr>
            <p:ph idx="1"/>
          </p:nvPr>
        </p:nvSpPr>
        <p:spPr>
          <a:xfrm>
            <a:off x="450761" y="3528811"/>
            <a:ext cx="11513712" cy="3129565"/>
          </a:xfrm>
        </p:spPr>
        <p:txBody>
          <a:bodyPr>
            <a:normAutofit/>
          </a:bodyPr>
          <a:lstStyle/>
          <a:p>
            <a:pPr lvl="0"/>
            <a:r>
              <a:rPr lang="en-US" sz="4000" b="1" dirty="0">
                <a:latin typeface="Times New Roman" panose="02020603050405020304" pitchFamily="18" charset="0"/>
                <a:cs typeface="Times New Roman" panose="02020603050405020304" pitchFamily="18" charset="0"/>
              </a:rPr>
              <a:t>Don’t criticize, condemn or complain</a:t>
            </a:r>
            <a:endParaRPr lang="en-IN" sz="4000" b="1" dirty="0">
              <a:latin typeface="Times New Roman" panose="02020603050405020304" pitchFamily="18" charset="0"/>
              <a:cs typeface="Times New Roman" panose="02020603050405020304" pitchFamily="18" charset="0"/>
            </a:endParaRPr>
          </a:p>
          <a:p>
            <a:pPr lvl="0"/>
            <a:r>
              <a:rPr lang="en-US" sz="4000" b="1" dirty="0">
                <a:latin typeface="Times New Roman" panose="02020603050405020304" pitchFamily="18" charset="0"/>
                <a:cs typeface="Times New Roman" panose="02020603050405020304" pitchFamily="18" charset="0"/>
              </a:rPr>
              <a:t>Give honest and sincere appreciation</a:t>
            </a:r>
            <a:endParaRPr lang="en-IN" sz="4000" b="1" dirty="0">
              <a:latin typeface="Times New Roman" panose="02020603050405020304" pitchFamily="18" charset="0"/>
              <a:cs typeface="Times New Roman" panose="02020603050405020304" pitchFamily="18" charset="0"/>
            </a:endParaRPr>
          </a:p>
          <a:p>
            <a:endParaRPr lang="en-IN" sz="4000" b="1" dirty="0"/>
          </a:p>
        </p:txBody>
      </p:sp>
    </p:spTree>
    <p:extLst>
      <p:ext uri="{BB962C8B-B14F-4D97-AF65-F5344CB8AC3E}">
        <p14:creationId xmlns:p14="http://schemas.microsoft.com/office/powerpoint/2010/main" val="426490756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1182" y="407963"/>
            <a:ext cx="11226016" cy="1505243"/>
          </a:xfrm>
        </p:spPr>
        <p:txBody>
          <a:bodyPr>
            <a:noAutofit/>
          </a:bodyPr>
          <a:lstStyle/>
          <a:p>
            <a:r>
              <a:rPr lang="en-US" sz="5400" b="1" dirty="0" smtClean="0"/>
              <a:t>    </a:t>
            </a:r>
            <a:r>
              <a:rPr lang="en-US" sz="5400" b="1" dirty="0" smtClean="0">
                <a:latin typeface="Times New Roman" panose="02020603050405020304" pitchFamily="18" charset="0"/>
                <a:cs typeface="Times New Roman" panose="02020603050405020304" pitchFamily="18" charset="0"/>
              </a:rPr>
              <a:t>Ways </a:t>
            </a:r>
            <a:r>
              <a:rPr lang="en-US" sz="5400" b="1" dirty="0">
                <a:latin typeface="Times New Roman" panose="02020603050405020304" pitchFamily="18" charset="0"/>
                <a:cs typeface="Times New Roman" panose="02020603050405020304" pitchFamily="18" charset="0"/>
              </a:rPr>
              <a:t>to Make People like You</a:t>
            </a:r>
            <a:r>
              <a:rPr lang="en-IN" sz="5400" dirty="0"/>
              <a:t/>
            </a:r>
            <a:br>
              <a:rPr lang="en-IN" sz="5400" dirty="0"/>
            </a:br>
            <a:endParaRPr lang="en-IN" sz="5400" dirty="0"/>
          </a:p>
        </p:txBody>
      </p:sp>
      <p:sp>
        <p:nvSpPr>
          <p:cNvPr id="3" name="Content Placeholder 2"/>
          <p:cNvSpPr>
            <a:spLocks noGrp="1"/>
          </p:cNvSpPr>
          <p:nvPr>
            <p:ph idx="1"/>
          </p:nvPr>
        </p:nvSpPr>
        <p:spPr>
          <a:xfrm>
            <a:off x="528033" y="2133599"/>
            <a:ext cx="11359165" cy="4305837"/>
          </a:xfrm>
        </p:spPr>
        <p:txBody>
          <a:bodyPr/>
          <a:lstStyle/>
          <a:p>
            <a:pPr lvl="0"/>
            <a:r>
              <a:rPr lang="en-US" sz="4000" b="1" dirty="0">
                <a:latin typeface="Times New Roman" panose="02020603050405020304" pitchFamily="18" charset="0"/>
                <a:cs typeface="Times New Roman" panose="02020603050405020304" pitchFamily="18" charset="0"/>
              </a:rPr>
              <a:t>Become genuinely interested in other people</a:t>
            </a:r>
            <a:endParaRPr lang="en-IN" sz="4000" b="1" dirty="0">
              <a:latin typeface="Times New Roman" panose="02020603050405020304" pitchFamily="18" charset="0"/>
              <a:cs typeface="Times New Roman" panose="02020603050405020304" pitchFamily="18" charset="0"/>
            </a:endParaRPr>
          </a:p>
          <a:p>
            <a:pPr lvl="0"/>
            <a:r>
              <a:rPr lang="en-US" sz="4000" b="1" dirty="0">
                <a:latin typeface="Times New Roman" panose="02020603050405020304" pitchFamily="18" charset="0"/>
                <a:cs typeface="Times New Roman" panose="02020603050405020304" pitchFamily="18" charset="0"/>
              </a:rPr>
              <a:t>Smile</a:t>
            </a:r>
            <a:endParaRPr lang="en-IN" sz="4000" b="1" dirty="0">
              <a:latin typeface="Times New Roman" panose="02020603050405020304" pitchFamily="18" charset="0"/>
              <a:cs typeface="Times New Roman" panose="02020603050405020304" pitchFamily="18" charset="0"/>
            </a:endParaRPr>
          </a:p>
          <a:p>
            <a:pPr lvl="0"/>
            <a:r>
              <a:rPr lang="en-US" sz="4000" b="1" dirty="0">
                <a:latin typeface="Times New Roman" panose="02020603050405020304" pitchFamily="18" charset="0"/>
                <a:cs typeface="Times New Roman" panose="02020603050405020304" pitchFamily="18" charset="0"/>
              </a:rPr>
              <a:t>Be a good listener</a:t>
            </a:r>
            <a:endParaRPr lang="en-IN" sz="4000" b="1" dirty="0">
              <a:latin typeface="Times New Roman" panose="02020603050405020304" pitchFamily="18" charset="0"/>
              <a:cs typeface="Times New Roman" panose="02020603050405020304" pitchFamily="18" charset="0"/>
            </a:endParaRPr>
          </a:p>
          <a:p>
            <a:pPr lvl="0"/>
            <a:r>
              <a:rPr lang="en-US" sz="4000" b="1" dirty="0">
                <a:latin typeface="Times New Roman" panose="02020603050405020304" pitchFamily="18" charset="0"/>
                <a:cs typeface="Times New Roman" panose="02020603050405020304" pitchFamily="18" charset="0"/>
              </a:rPr>
              <a:t>Encourage others to talk about themselves</a:t>
            </a:r>
            <a:endParaRPr lang="en-IN" sz="4000" b="1" dirty="0">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93859598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2428" y="309093"/>
            <a:ext cx="11178861" cy="1595907"/>
          </a:xfrm>
        </p:spPr>
        <p:txBody>
          <a:bodyPr>
            <a:normAutofit/>
          </a:bodyPr>
          <a:lstStyle/>
          <a:p>
            <a:r>
              <a:rPr lang="en-US" sz="4400" b="1" dirty="0">
                <a:latin typeface="Times New Roman" panose="02020603050405020304" pitchFamily="18" charset="0"/>
                <a:cs typeface="Times New Roman" panose="02020603050405020304" pitchFamily="18" charset="0"/>
              </a:rPr>
              <a:t>Win People to your way of Thinking</a:t>
            </a:r>
            <a:r>
              <a:rPr lang="en-IN" sz="4400" dirty="0"/>
              <a:t/>
            </a:r>
            <a:br>
              <a:rPr lang="en-IN" sz="4400" dirty="0"/>
            </a:br>
            <a:endParaRPr lang="en-IN" sz="4400" dirty="0"/>
          </a:p>
        </p:txBody>
      </p:sp>
      <p:sp>
        <p:nvSpPr>
          <p:cNvPr id="3" name="Content Placeholder 2"/>
          <p:cNvSpPr>
            <a:spLocks noGrp="1"/>
          </p:cNvSpPr>
          <p:nvPr>
            <p:ph idx="1"/>
          </p:nvPr>
        </p:nvSpPr>
        <p:spPr>
          <a:xfrm>
            <a:off x="592427" y="2133600"/>
            <a:ext cx="11178862" cy="4563414"/>
          </a:xfrm>
        </p:spPr>
        <p:txBody>
          <a:bodyPr>
            <a:normAutofit/>
          </a:bodyPr>
          <a:lstStyle/>
          <a:p>
            <a:pPr lvl="0"/>
            <a:r>
              <a:rPr lang="en-US" sz="3200" b="1" dirty="0">
                <a:latin typeface="Times New Roman" panose="02020603050405020304" pitchFamily="18" charset="0"/>
                <a:cs typeface="Times New Roman" panose="02020603050405020304" pitchFamily="18" charset="0"/>
              </a:rPr>
              <a:t>Show respect for the other person’s opinions.</a:t>
            </a:r>
            <a:endParaRPr lang="en-IN" sz="3200" b="1" dirty="0">
              <a:latin typeface="Times New Roman" panose="02020603050405020304" pitchFamily="18" charset="0"/>
              <a:cs typeface="Times New Roman" panose="02020603050405020304" pitchFamily="18" charset="0"/>
            </a:endParaRPr>
          </a:p>
          <a:p>
            <a:pPr lvl="0"/>
            <a:r>
              <a:rPr lang="en-US" sz="3200" b="1" dirty="0">
                <a:latin typeface="Times New Roman" panose="02020603050405020304" pitchFamily="18" charset="0"/>
                <a:cs typeface="Times New Roman" panose="02020603050405020304" pitchFamily="18" charset="0"/>
              </a:rPr>
              <a:t>Never say, you’re wrong.</a:t>
            </a:r>
            <a:endParaRPr lang="en-IN" sz="3200" b="1" dirty="0">
              <a:latin typeface="Times New Roman" panose="02020603050405020304" pitchFamily="18" charset="0"/>
              <a:cs typeface="Times New Roman" panose="02020603050405020304" pitchFamily="18" charset="0"/>
            </a:endParaRPr>
          </a:p>
          <a:p>
            <a:pPr lvl="0"/>
            <a:r>
              <a:rPr lang="en-US" sz="3200" b="1" dirty="0">
                <a:latin typeface="Times New Roman" panose="02020603050405020304" pitchFamily="18" charset="0"/>
                <a:cs typeface="Times New Roman" panose="02020603050405020304" pitchFamily="18" charset="0"/>
              </a:rPr>
              <a:t>If you are wrong, admit it quickly and emphatically.</a:t>
            </a:r>
            <a:endParaRPr lang="en-IN" sz="3200" b="1" dirty="0">
              <a:latin typeface="Times New Roman" panose="02020603050405020304" pitchFamily="18" charset="0"/>
              <a:cs typeface="Times New Roman" panose="02020603050405020304" pitchFamily="18" charset="0"/>
            </a:endParaRPr>
          </a:p>
          <a:p>
            <a:pPr lvl="0"/>
            <a:r>
              <a:rPr lang="en-US" sz="3200" b="1" dirty="0">
                <a:latin typeface="Times New Roman" panose="02020603050405020304" pitchFamily="18" charset="0"/>
                <a:cs typeface="Times New Roman" panose="02020603050405020304" pitchFamily="18" charset="0"/>
              </a:rPr>
              <a:t>Begin in a friendly way</a:t>
            </a:r>
            <a:endParaRPr lang="en-IN" sz="3200" b="1" dirty="0">
              <a:latin typeface="Times New Roman" panose="02020603050405020304" pitchFamily="18" charset="0"/>
              <a:cs typeface="Times New Roman" panose="02020603050405020304" pitchFamily="18" charset="0"/>
            </a:endParaRPr>
          </a:p>
          <a:p>
            <a:pPr lvl="0"/>
            <a:r>
              <a:rPr lang="en-US" sz="3200" b="1" dirty="0">
                <a:latin typeface="Times New Roman" panose="02020603050405020304" pitchFamily="18" charset="0"/>
                <a:cs typeface="Times New Roman" panose="02020603050405020304" pitchFamily="18" charset="0"/>
              </a:rPr>
              <a:t>Try honestly to see things from the other person’s point of view</a:t>
            </a:r>
            <a:endParaRPr lang="en-IN" sz="3200" b="1" dirty="0">
              <a:latin typeface="Times New Roman" panose="02020603050405020304" pitchFamily="18" charset="0"/>
              <a:cs typeface="Times New Roman" panose="02020603050405020304" pitchFamily="18" charset="0"/>
            </a:endParaRPr>
          </a:p>
          <a:p>
            <a:endParaRPr lang="en-IN" sz="3200" b="1" dirty="0"/>
          </a:p>
        </p:txBody>
      </p:sp>
    </p:spTree>
    <p:extLst>
      <p:ext uri="{BB962C8B-B14F-4D97-AF65-F5344CB8AC3E}">
        <p14:creationId xmlns:p14="http://schemas.microsoft.com/office/powerpoint/2010/main" val="2422993724"/>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72540" y="167425"/>
            <a:ext cx="10032072" cy="1737575"/>
          </a:xfrm>
        </p:spPr>
        <p:txBody>
          <a:bodyPr>
            <a:normAutofit/>
          </a:bodyPr>
          <a:lstStyle/>
          <a:p>
            <a:r>
              <a:rPr lang="en-US" b="1" dirty="0" smtClean="0">
                <a:latin typeface="Times New Roman" panose="02020603050405020304" pitchFamily="18" charset="0"/>
                <a:cs typeface="Times New Roman" panose="02020603050405020304" pitchFamily="18" charset="0"/>
              </a:rPr>
              <a:t>      Be </a:t>
            </a:r>
            <a:r>
              <a:rPr lang="en-US" b="1" dirty="0">
                <a:latin typeface="Times New Roman" panose="02020603050405020304" pitchFamily="18" charset="0"/>
                <a:cs typeface="Times New Roman" panose="02020603050405020304" pitchFamily="18" charset="0"/>
              </a:rPr>
              <a:t>a Leader: How to change people without giving offence</a:t>
            </a:r>
            <a:r>
              <a:rPr lang="en-IN" dirty="0">
                <a:latin typeface="Times New Roman" panose="02020603050405020304" pitchFamily="18" charset="0"/>
                <a:cs typeface="Times New Roman" panose="02020603050405020304" pitchFamily="18" charset="0"/>
              </a:rPr>
              <a:t/>
            </a:r>
            <a:br>
              <a:rPr lang="en-IN" dirty="0">
                <a:latin typeface="Times New Roman" panose="02020603050405020304" pitchFamily="18" charset="0"/>
                <a:cs typeface="Times New Roman" panose="02020603050405020304" pitchFamily="18" charset="0"/>
              </a:rPr>
            </a:br>
            <a:endParaRPr lang="en-IN"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631065" y="2133600"/>
            <a:ext cx="10873547" cy="4112654"/>
          </a:xfrm>
        </p:spPr>
        <p:txBody>
          <a:bodyPr/>
          <a:lstStyle/>
          <a:p>
            <a:r>
              <a:rPr lang="en-US" sz="2400" b="1" dirty="0">
                <a:solidFill>
                  <a:schemeClr val="tx1"/>
                </a:solidFill>
                <a:latin typeface="Times New Roman" panose="02020603050405020304" pitchFamily="18" charset="0"/>
                <a:cs typeface="Times New Roman" panose="02020603050405020304" pitchFamily="18" charset="0"/>
              </a:rPr>
              <a:t>A leader’s job often includes changing your people’s attitudes and behavior. Some suggestions to accomplish this:</a:t>
            </a:r>
            <a:endParaRPr lang="en-IN" sz="2400" b="1" dirty="0">
              <a:solidFill>
                <a:schemeClr val="tx1"/>
              </a:solidFill>
              <a:latin typeface="Times New Roman" panose="02020603050405020304" pitchFamily="18" charset="0"/>
              <a:cs typeface="Times New Roman" panose="02020603050405020304" pitchFamily="18" charset="0"/>
            </a:endParaRPr>
          </a:p>
          <a:p>
            <a:pPr lvl="0"/>
            <a:r>
              <a:rPr lang="en-US" sz="2400" b="1" dirty="0">
                <a:solidFill>
                  <a:schemeClr val="tx1"/>
                </a:solidFill>
                <a:latin typeface="Times New Roman" panose="02020603050405020304" pitchFamily="18" charset="0"/>
                <a:cs typeface="Times New Roman" panose="02020603050405020304" pitchFamily="18" charset="0"/>
              </a:rPr>
              <a:t>Begin with praise and honest appreciation.</a:t>
            </a:r>
            <a:endParaRPr lang="en-IN" sz="2400" b="1" dirty="0">
              <a:solidFill>
                <a:schemeClr val="tx1"/>
              </a:solidFill>
              <a:latin typeface="Times New Roman" panose="02020603050405020304" pitchFamily="18" charset="0"/>
              <a:cs typeface="Times New Roman" panose="02020603050405020304" pitchFamily="18" charset="0"/>
            </a:endParaRPr>
          </a:p>
          <a:p>
            <a:pPr lvl="0"/>
            <a:r>
              <a:rPr lang="en-US" sz="2400" b="1" dirty="0">
                <a:solidFill>
                  <a:schemeClr val="tx1"/>
                </a:solidFill>
                <a:latin typeface="Times New Roman" panose="02020603050405020304" pitchFamily="18" charset="0"/>
                <a:cs typeface="Times New Roman" panose="02020603050405020304" pitchFamily="18" charset="0"/>
              </a:rPr>
              <a:t>Call attention to people’s mistakes indirectly.</a:t>
            </a:r>
            <a:endParaRPr lang="en-IN" sz="2400" b="1" dirty="0">
              <a:solidFill>
                <a:schemeClr val="tx1"/>
              </a:solidFill>
              <a:latin typeface="Times New Roman" panose="02020603050405020304" pitchFamily="18" charset="0"/>
              <a:cs typeface="Times New Roman" panose="02020603050405020304" pitchFamily="18" charset="0"/>
            </a:endParaRPr>
          </a:p>
          <a:p>
            <a:pPr lvl="0"/>
            <a:r>
              <a:rPr lang="en-US" sz="2400" b="1" dirty="0">
                <a:solidFill>
                  <a:schemeClr val="tx1"/>
                </a:solidFill>
                <a:latin typeface="Times New Roman" panose="02020603050405020304" pitchFamily="18" charset="0"/>
                <a:cs typeface="Times New Roman" panose="02020603050405020304" pitchFamily="18" charset="0"/>
              </a:rPr>
              <a:t>Talk about your own mistakes before criticizing the other person.</a:t>
            </a:r>
            <a:endParaRPr lang="en-IN" sz="2400" b="1" dirty="0">
              <a:solidFill>
                <a:schemeClr val="tx1"/>
              </a:solidFill>
              <a:latin typeface="Times New Roman" panose="02020603050405020304" pitchFamily="18" charset="0"/>
              <a:cs typeface="Times New Roman" panose="02020603050405020304" pitchFamily="18" charset="0"/>
            </a:endParaRPr>
          </a:p>
          <a:p>
            <a:pPr lvl="0"/>
            <a:r>
              <a:rPr lang="en-US" sz="2400" b="1" dirty="0">
                <a:solidFill>
                  <a:schemeClr val="tx1"/>
                </a:solidFill>
                <a:latin typeface="Times New Roman" panose="02020603050405020304" pitchFamily="18" charset="0"/>
                <a:cs typeface="Times New Roman" panose="02020603050405020304" pitchFamily="18" charset="0"/>
              </a:rPr>
              <a:t>Ask questions instead of giving direct orders.</a:t>
            </a:r>
            <a:endParaRPr lang="en-IN" sz="2400" b="1" dirty="0">
              <a:solidFill>
                <a:schemeClr val="tx1"/>
              </a:solidFill>
              <a:latin typeface="Times New Roman" panose="02020603050405020304" pitchFamily="18" charset="0"/>
              <a:cs typeface="Times New Roman" panose="02020603050405020304" pitchFamily="18" charset="0"/>
            </a:endParaRPr>
          </a:p>
          <a:p>
            <a:pPr lvl="0"/>
            <a:r>
              <a:rPr lang="en-US" sz="2400" b="1" dirty="0">
                <a:solidFill>
                  <a:schemeClr val="tx1"/>
                </a:solidFill>
                <a:latin typeface="Times New Roman" panose="02020603050405020304" pitchFamily="18" charset="0"/>
                <a:cs typeface="Times New Roman" panose="02020603050405020304" pitchFamily="18" charset="0"/>
              </a:rPr>
              <a:t>Use encouragement. Make the fault seem easy to correct.</a:t>
            </a:r>
            <a:endParaRPr lang="en-IN" sz="2400" b="1" dirty="0">
              <a:solidFill>
                <a:schemeClr val="tx1"/>
              </a:solidFill>
              <a:latin typeface="Times New Roman" panose="02020603050405020304" pitchFamily="18" charset="0"/>
              <a:cs typeface="Times New Roman" panose="02020603050405020304" pitchFamily="18" charset="0"/>
            </a:endParaRPr>
          </a:p>
          <a:p>
            <a:pPr lvl="0"/>
            <a:r>
              <a:rPr lang="en-US" sz="2400" b="1" dirty="0">
                <a:solidFill>
                  <a:schemeClr val="tx1"/>
                </a:solidFill>
                <a:latin typeface="Times New Roman" panose="02020603050405020304" pitchFamily="18" charset="0"/>
                <a:cs typeface="Times New Roman" panose="02020603050405020304" pitchFamily="18" charset="0"/>
              </a:rPr>
              <a:t>Make the other person happy about doing the thing you suggest</a:t>
            </a:r>
            <a:endParaRPr lang="en-IN" sz="2400" b="1" dirty="0">
              <a:solidFill>
                <a:schemeClr val="tx1"/>
              </a:solidFill>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206896366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276" y="321972"/>
            <a:ext cx="11178861" cy="1583028"/>
          </a:xfrm>
        </p:spPr>
        <p:txBody>
          <a:bodyPr/>
          <a:lstStyle/>
          <a:p>
            <a:r>
              <a:rPr lang="en-US" sz="4800" b="1" dirty="0" smtClean="0">
                <a:solidFill>
                  <a:srgbClr val="64BF09"/>
                </a:solidFill>
                <a:latin typeface="Times New Roman" panose="02020603050405020304" pitchFamily="18" charset="0"/>
                <a:cs typeface="Times New Roman" panose="02020603050405020304" pitchFamily="18" charset="0"/>
              </a:rPr>
              <a:t>       Stop </a:t>
            </a:r>
            <a:r>
              <a:rPr lang="en-US" sz="4800" b="1" dirty="0">
                <a:solidFill>
                  <a:srgbClr val="64BF09"/>
                </a:solidFill>
                <a:latin typeface="Times New Roman" panose="02020603050405020304" pitchFamily="18" charset="0"/>
                <a:cs typeface="Times New Roman" panose="02020603050405020304" pitchFamily="18" charset="0"/>
              </a:rPr>
              <a:t>Worrying Start living</a:t>
            </a:r>
            <a:r>
              <a:rPr lang="en-IN" sz="4800" b="1" dirty="0">
                <a:solidFill>
                  <a:srgbClr val="64BF09"/>
                </a:solidFill>
              </a:rPr>
              <a:t/>
            </a:r>
            <a:br>
              <a:rPr lang="en-IN" sz="4800" b="1" dirty="0">
                <a:solidFill>
                  <a:srgbClr val="64BF09"/>
                </a:solidFill>
              </a:rPr>
            </a:br>
            <a:endParaRPr lang="en-IN" b="1" dirty="0">
              <a:solidFill>
                <a:srgbClr val="64BF09"/>
              </a:solidFill>
            </a:endParaRPr>
          </a:p>
        </p:txBody>
      </p:sp>
      <p:sp>
        <p:nvSpPr>
          <p:cNvPr id="3" name="Content Placeholder 2"/>
          <p:cNvSpPr>
            <a:spLocks noGrp="1"/>
          </p:cNvSpPr>
          <p:nvPr>
            <p:ph idx="1"/>
          </p:nvPr>
        </p:nvSpPr>
        <p:spPr>
          <a:xfrm>
            <a:off x="592427" y="2133599"/>
            <a:ext cx="11088709" cy="4511899"/>
          </a:xfrm>
        </p:spPr>
        <p:txBody>
          <a:bodyPr>
            <a:normAutofit/>
          </a:bodyPr>
          <a:lstStyle/>
          <a:p>
            <a:pPr lvl="0"/>
            <a:r>
              <a:rPr lang="en-US" sz="2400" b="1" dirty="0">
                <a:solidFill>
                  <a:schemeClr val="tx1"/>
                </a:solidFill>
                <a:latin typeface="Times New Roman" panose="02020603050405020304" pitchFamily="18" charset="0"/>
                <a:cs typeface="Times New Roman" panose="02020603050405020304" pitchFamily="18" charset="0"/>
              </a:rPr>
              <a:t>Don’t stew about the futures. Just live each day until bedtime.</a:t>
            </a:r>
            <a:endParaRPr lang="en-IN" sz="2400" b="1" dirty="0">
              <a:solidFill>
                <a:schemeClr val="tx1"/>
              </a:solidFill>
              <a:latin typeface="Times New Roman" panose="02020603050405020304" pitchFamily="18" charset="0"/>
              <a:cs typeface="Times New Roman" panose="02020603050405020304" pitchFamily="18" charset="0"/>
            </a:endParaRPr>
          </a:p>
          <a:p>
            <a:pPr lvl="0"/>
            <a:r>
              <a:rPr lang="en-US" sz="2400" b="1" dirty="0">
                <a:solidFill>
                  <a:schemeClr val="tx1"/>
                </a:solidFill>
                <a:latin typeface="Times New Roman" panose="02020603050405020304" pitchFamily="18" charset="0"/>
                <a:cs typeface="Times New Roman" panose="02020603050405020304" pitchFamily="18" charset="0"/>
              </a:rPr>
              <a:t>Ask yourself, “What is the worst that can possibly happen if I can’t solve my problem?</a:t>
            </a:r>
            <a:endParaRPr lang="en-IN" sz="2400" b="1" dirty="0">
              <a:solidFill>
                <a:schemeClr val="tx1"/>
              </a:solidFill>
              <a:latin typeface="Times New Roman" panose="02020603050405020304" pitchFamily="18" charset="0"/>
              <a:cs typeface="Times New Roman" panose="02020603050405020304" pitchFamily="18" charset="0"/>
            </a:endParaRPr>
          </a:p>
          <a:p>
            <a:pPr lvl="0"/>
            <a:r>
              <a:rPr lang="en-US" sz="2400" b="1" dirty="0">
                <a:solidFill>
                  <a:schemeClr val="tx1"/>
                </a:solidFill>
                <a:latin typeface="Times New Roman" panose="02020603050405020304" pitchFamily="18" charset="0"/>
                <a:cs typeface="Times New Roman" panose="02020603050405020304" pitchFamily="18" charset="0"/>
              </a:rPr>
              <a:t>Prepare yourself mentally to accept the worst----if necessary.</a:t>
            </a:r>
            <a:endParaRPr lang="en-IN" sz="2400" b="1" dirty="0">
              <a:solidFill>
                <a:schemeClr val="tx1"/>
              </a:solidFill>
              <a:latin typeface="Times New Roman" panose="02020603050405020304" pitchFamily="18" charset="0"/>
              <a:cs typeface="Times New Roman" panose="02020603050405020304" pitchFamily="18" charset="0"/>
            </a:endParaRPr>
          </a:p>
          <a:p>
            <a:pPr lvl="0"/>
            <a:r>
              <a:rPr lang="en-US" sz="2400" b="1" dirty="0">
                <a:solidFill>
                  <a:schemeClr val="tx1"/>
                </a:solidFill>
                <a:latin typeface="Times New Roman" panose="02020603050405020304" pitchFamily="18" charset="0"/>
                <a:cs typeface="Times New Roman" panose="02020603050405020304" pitchFamily="18" charset="0"/>
              </a:rPr>
              <a:t>Then calmly try to improve upon the worst----which you have already mentally agreed to accept.</a:t>
            </a:r>
            <a:endParaRPr lang="en-IN" sz="2400" b="1" dirty="0">
              <a:solidFill>
                <a:schemeClr val="tx1"/>
              </a:solidFill>
              <a:latin typeface="Times New Roman" panose="02020603050405020304" pitchFamily="18" charset="0"/>
              <a:cs typeface="Times New Roman" panose="02020603050405020304" pitchFamily="18" charset="0"/>
            </a:endParaRPr>
          </a:p>
          <a:p>
            <a:pPr lvl="0"/>
            <a:r>
              <a:rPr lang="en-US" sz="2400" b="1" dirty="0">
                <a:solidFill>
                  <a:schemeClr val="tx1"/>
                </a:solidFill>
                <a:latin typeface="Times New Roman" panose="02020603050405020304" pitchFamily="18" charset="0"/>
                <a:cs typeface="Times New Roman" panose="02020603050405020304" pitchFamily="18" charset="0"/>
              </a:rPr>
              <a:t>If a problem can be solved, no need to worry about it.</a:t>
            </a:r>
            <a:endParaRPr lang="en-IN" sz="2400" b="1" dirty="0">
              <a:solidFill>
                <a:schemeClr val="tx1"/>
              </a:solidFill>
              <a:latin typeface="Times New Roman" panose="02020603050405020304" pitchFamily="18" charset="0"/>
              <a:cs typeface="Times New Roman" panose="02020603050405020304" pitchFamily="18" charset="0"/>
            </a:endParaRPr>
          </a:p>
          <a:p>
            <a:pPr lvl="0"/>
            <a:r>
              <a:rPr lang="en-US" sz="2400" b="1" dirty="0">
                <a:solidFill>
                  <a:schemeClr val="tx1"/>
                </a:solidFill>
                <a:latin typeface="Times New Roman" panose="02020603050405020304" pitchFamily="18" charset="0"/>
                <a:cs typeface="Times New Roman" panose="02020603050405020304" pitchFamily="18" charset="0"/>
              </a:rPr>
              <a:t>If a problem cannot be solved what is the use of worrying?</a:t>
            </a:r>
            <a:endParaRPr lang="en-IN" sz="2400" b="1" dirty="0">
              <a:solidFill>
                <a:schemeClr val="tx1"/>
              </a:solidFill>
              <a:latin typeface="Times New Roman" panose="02020603050405020304" pitchFamily="18" charset="0"/>
              <a:cs typeface="Times New Roman" panose="02020603050405020304" pitchFamily="18" charset="0"/>
            </a:endParaRPr>
          </a:p>
          <a:p>
            <a:endParaRPr lang="en-IN" sz="2400" b="1" dirty="0">
              <a:solidFill>
                <a:schemeClr val="tx1"/>
              </a:solidFill>
            </a:endParaRPr>
          </a:p>
        </p:txBody>
      </p:sp>
    </p:spTree>
    <p:extLst>
      <p:ext uri="{BB962C8B-B14F-4D97-AF65-F5344CB8AC3E}">
        <p14:creationId xmlns:p14="http://schemas.microsoft.com/office/powerpoint/2010/main" val="1482862780"/>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5003" y="296214"/>
            <a:ext cx="11384924" cy="1608786"/>
          </a:xfrm>
        </p:spPr>
        <p:txBody>
          <a:bodyPr>
            <a:normAutofit/>
          </a:bodyPr>
          <a:lstStyle/>
          <a:p>
            <a:r>
              <a:rPr lang="en-US" sz="4400" b="1" dirty="0" smtClean="0">
                <a:latin typeface="Times New Roman" panose="02020603050405020304" pitchFamily="18" charset="0"/>
                <a:cs typeface="Times New Roman" panose="02020603050405020304" pitchFamily="18" charset="0"/>
              </a:rPr>
              <a:t>       Techniques </a:t>
            </a:r>
            <a:r>
              <a:rPr lang="en-US" sz="4400" b="1" dirty="0">
                <a:latin typeface="Times New Roman" panose="02020603050405020304" pitchFamily="18" charset="0"/>
                <a:cs typeface="Times New Roman" panose="02020603050405020304" pitchFamily="18" charset="0"/>
              </a:rPr>
              <a:t>in Analyzing Worry</a:t>
            </a:r>
            <a:r>
              <a:rPr lang="en-IN" sz="4400" dirty="0"/>
              <a:t/>
            </a:r>
            <a:br>
              <a:rPr lang="en-IN" sz="4400" dirty="0"/>
            </a:br>
            <a:endParaRPr lang="en-IN" sz="4400" dirty="0"/>
          </a:p>
        </p:txBody>
      </p:sp>
      <p:sp>
        <p:nvSpPr>
          <p:cNvPr id="3" name="Content Placeholder 2"/>
          <p:cNvSpPr>
            <a:spLocks noGrp="1"/>
          </p:cNvSpPr>
          <p:nvPr>
            <p:ph idx="1"/>
          </p:nvPr>
        </p:nvSpPr>
        <p:spPr>
          <a:xfrm>
            <a:off x="425003" y="1120462"/>
            <a:ext cx="11256135" cy="5215944"/>
          </a:xfrm>
        </p:spPr>
        <p:txBody>
          <a:bodyPr>
            <a:normAutofit/>
          </a:bodyPr>
          <a:lstStyle/>
          <a:p>
            <a:pPr lvl="0"/>
            <a:r>
              <a:rPr lang="en-US" sz="2400" b="1" dirty="0">
                <a:latin typeface="Times New Roman" panose="02020603050405020304" pitchFamily="18" charset="0"/>
                <a:cs typeface="Times New Roman" panose="02020603050405020304" pitchFamily="18" charset="0"/>
              </a:rPr>
              <a:t>Get the facts. Half the worry in the world is caused by people trying to make decisions before they have sufficient knowledge on which to base a decision.</a:t>
            </a:r>
            <a:endParaRPr lang="en-IN" sz="2400" b="1"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After carefully weighing all the facts, come to a decision.</a:t>
            </a:r>
            <a:endParaRPr lang="en-IN" sz="2400" b="1"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Once a decision is carefully reached, act</a:t>
            </a:r>
            <a:endParaRPr lang="en-IN" sz="2400" b="1" dirty="0">
              <a:latin typeface="Times New Roman" panose="02020603050405020304" pitchFamily="18" charset="0"/>
              <a:cs typeface="Times New Roman" panose="02020603050405020304" pitchFamily="18" charset="0"/>
            </a:endParaRPr>
          </a:p>
          <a:p>
            <a:r>
              <a:rPr lang="en-US" sz="2400" b="1" dirty="0">
                <a:latin typeface="Times New Roman" panose="02020603050405020304" pitchFamily="18" charset="0"/>
                <a:cs typeface="Times New Roman" panose="02020603050405020304" pitchFamily="18" charset="0"/>
              </a:rPr>
              <a:t>When you, or any of your associates, are tempted to worry about a problem, write out and answer the following questions:</a:t>
            </a:r>
            <a:endParaRPr lang="en-IN" sz="2400" b="1"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What is the problem?</a:t>
            </a:r>
            <a:endParaRPr lang="en-IN" sz="2400" b="1"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What is the cause of the Problem?</a:t>
            </a:r>
            <a:endParaRPr lang="en-IN" sz="2400" b="1"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What are the possible solution?</a:t>
            </a:r>
            <a:endParaRPr lang="en-IN" sz="2400" b="1" dirty="0">
              <a:latin typeface="Times New Roman" panose="02020603050405020304" pitchFamily="18" charset="0"/>
              <a:cs typeface="Times New Roman" panose="02020603050405020304" pitchFamily="18" charset="0"/>
            </a:endParaRPr>
          </a:p>
          <a:p>
            <a:pPr lvl="0"/>
            <a:r>
              <a:rPr lang="en-US" sz="2400" b="1" dirty="0">
                <a:latin typeface="Times New Roman" panose="02020603050405020304" pitchFamily="18" charset="0"/>
                <a:cs typeface="Times New Roman" panose="02020603050405020304" pitchFamily="18" charset="0"/>
              </a:rPr>
              <a:t>What is the best solution?</a:t>
            </a:r>
            <a:endParaRPr lang="en-IN" sz="2400" b="1" dirty="0">
              <a:latin typeface="Times New Roman" panose="02020603050405020304" pitchFamily="18" charset="0"/>
              <a:cs typeface="Times New Roman" panose="02020603050405020304" pitchFamily="18" charset="0"/>
            </a:endParaRPr>
          </a:p>
          <a:p>
            <a:endParaRPr lang="en-IN" sz="2400" b="1" dirty="0"/>
          </a:p>
        </p:txBody>
      </p:sp>
    </p:spTree>
    <p:extLst>
      <p:ext uri="{BB962C8B-B14F-4D97-AF65-F5344CB8AC3E}">
        <p14:creationId xmlns:p14="http://schemas.microsoft.com/office/powerpoint/2010/main" val="252885004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9397" y="450761"/>
            <a:ext cx="11153104" cy="1262129"/>
          </a:xfrm>
        </p:spPr>
        <p:txBody>
          <a:bodyPr>
            <a:normAutofit fontScale="90000"/>
          </a:bodyPr>
          <a:lstStyle/>
          <a:p>
            <a:r>
              <a:rPr lang="en-US" sz="4400" b="1" dirty="0" smtClean="0"/>
              <a:t>          </a:t>
            </a:r>
            <a:r>
              <a:rPr lang="en-US" sz="4400" b="1" dirty="0" smtClean="0">
                <a:latin typeface="Times New Roman" panose="02020603050405020304" pitchFamily="18" charset="0"/>
                <a:cs typeface="Times New Roman" panose="02020603050405020304" pitchFamily="18" charset="0"/>
              </a:rPr>
              <a:t>How </a:t>
            </a:r>
            <a:r>
              <a:rPr lang="en-US" sz="4400" b="1" dirty="0">
                <a:latin typeface="Times New Roman" panose="02020603050405020304" pitchFamily="18" charset="0"/>
                <a:cs typeface="Times New Roman" panose="02020603050405020304" pitchFamily="18" charset="0"/>
              </a:rPr>
              <a:t>to Make Good Personality</a:t>
            </a:r>
            <a:r>
              <a:rPr lang="en-IN" dirty="0"/>
              <a:t/>
            </a:r>
            <a:br>
              <a:rPr lang="en-IN" dirty="0"/>
            </a:br>
            <a:endParaRPr lang="en-IN" dirty="0"/>
          </a:p>
        </p:txBody>
      </p:sp>
      <p:sp>
        <p:nvSpPr>
          <p:cNvPr id="3" name="Content Placeholder 2"/>
          <p:cNvSpPr>
            <a:spLocks noGrp="1"/>
          </p:cNvSpPr>
          <p:nvPr>
            <p:ph idx="1"/>
          </p:nvPr>
        </p:nvSpPr>
        <p:spPr>
          <a:xfrm>
            <a:off x="489397" y="2133600"/>
            <a:ext cx="11062952" cy="4473262"/>
          </a:xfrm>
        </p:spPr>
        <p:txBody>
          <a:bodyPr>
            <a:normAutofit/>
          </a:bodyPr>
          <a:lstStyle/>
          <a:p>
            <a:pPr lvl="0"/>
            <a:r>
              <a:rPr lang="en-US" sz="3200" b="1" dirty="0">
                <a:solidFill>
                  <a:schemeClr val="tx1"/>
                </a:solidFill>
                <a:latin typeface="Times New Roman" panose="02020603050405020304" pitchFamily="18" charset="0"/>
                <a:cs typeface="Times New Roman" panose="02020603050405020304" pitchFamily="18" charset="0"/>
              </a:rPr>
              <a:t>Don’t be loud.</a:t>
            </a:r>
            <a:endParaRPr lang="en-IN" sz="3200" b="1" dirty="0">
              <a:solidFill>
                <a:schemeClr val="tx1"/>
              </a:solidFill>
              <a:latin typeface="Times New Roman" panose="02020603050405020304" pitchFamily="18" charset="0"/>
              <a:cs typeface="Times New Roman" panose="02020603050405020304" pitchFamily="18" charset="0"/>
            </a:endParaRPr>
          </a:p>
          <a:p>
            <a:pPr lvl="0"/>
            <a:r>
              <a:rPr lang="en-US" sz="3200" b="1" dirty="0">
                <a:solidFill>
                  <a:schemeClr val="tx1"/>
                </a:solidFill>
                <a:latin typeface="Times New Roman" panose="02020603050405020304" pitchFamily="18" charset="0"/>
                <a:cs typeface="Times New Roman" panose="02020603050405020304" pitchFamily="18" charset="0"/>
              </a:rPr>
              <a:t>Know when to speak up.</a:t>
            </a:r>
            <a:endParaRPr lang="en-IN" sz="3200" b="1" dirty="0">
              <a:solidFill>
                <a:schemeClr val="tx1"/>
              </a:solidFill>
              <a:latin typeface="Times New Roman" panose="02020603050405020304" pitchFamily="18" charset="0"/>
              <a:cs typeface="Times New Roman" panose="02020603050405020304" pitchFamily="18" charset="0"/>
            </a:endParaRPr>
          </a:p>
          <a:p>
            <a:pPr lvl="0"/>
            <a:r>
              <a:rPr lang="en-US" sz="3200" b="1" dirty="0">
                <a:solidFill>
                  <a:schemeClr val="tx1"/>
                </a:solidFill>
                <a:latin typeface="Times New Roman" panose="02020603050405020304" pitchFamily="18" charset="0"/>
                <a:cs typeface="Times New Roman" panose="02020603050405020304" pitchFamily="18" charset="0"/>
              </a:rPr>
              <a:t>Don’t be afraid to talk to others.</a:t>
            </a:r>
            <a:endParaRPr lang="en-IN" sz="3200" b="1" dirty="0">
              <a:solidFill>
                <a:schemeClr val="tx1"/>
              </a:solidFill>
              <a:latin typeface="Times New Roman" panose="02020603050405020304" pitchFamily="18" charset="0"/>
              <a:cs typeface="Times New Roman" panose="02020603050405020304" pitchFamily="18" charset="0"/>
            </a:endParaRPr>
          </a:p>
          <a:p>
            <a:pPr lvl="0"/>
            <a:r>
              <a:rPr lang="en-US" sz="3200" b="1" dirty="0">
                <a:solidFill>
                  <a:schemeClr val="tx1"/>
                </a:solidFill>
                <a:latin typeface="Times New Roman" panose="02020603050405020304" pitchFamily="18" charset="0"/>
                <a:cs typeface="Times New Roman" panose="02020603050405020304" pitchFamily="18" charset="0"/>
              </a:rPr>
              <a:t>Having a sense of humor is a plus.</a:t>
            </a:r>
            <a:endParaRPr lang="en-IN" sz="3200" b="1" dirty="0">
              <a:solidFill>
                <a:schemeClr val="tx1"/>
              </a:solidFill>
              <a:latin typeface="Times New Roman" panose="02020603050405020304" pitchFamily="18" charset="0"/>
              <a:cs typeface="Times New Roman" panose="02020603050405020304" pitchFamily="18" charset="0"/>
            </a:endParaRPr>
          </a:p>
          <a:p>
            <a:pPr lvl="0"/>
            <a:r>
              <a:rPr lang="en-US" sz="3200" b="1" dirty="0">
                <a:solidFill>
                  <a:schemeClr val="tx1"/>
                </a:solidFill>
                <a:latin typeface="Times New Roman" panose="02020603050405020304" pitchFamily="18" charset="0"/>
                <a:cs typeface="Times New Roman" panose="02020603050405020304" pitchFamily="18" charset="0"/>
              </a:rPr>
              <a:t>Remember personality doesn’t mean that you should have looks.</a:t>
            </a:r>
            <a:endParaRPr lang="en-IN" sz="3200" b="1" dirty="0">
              <a:solidFill>
                <a:schemeClr val="tx1"/>
              </a:solidFill>
              <a:latin typeface="Times New Roman" panose="02020603050405020304" pitchFamily="18" charset="0"/>
              <a:cs typeface="Times New Roman" panose="02020603050405020304" pitchFamily="18" charset="0"/>
            </a:endParaRPr>
          </a:p>
          <a:p>
            <a:pPr lvl="0"/>
            <a:r>
              <a:rPr lang="en-US" sz="3200" b="1" dirty="0">
                <a:solidFill>
                  <a:schemeClr val="tx1"/>
                </a:solidFill>
                <a:latin typeface="Times New Roman" panose="02020603050405020304" pitchFamily="18" charset="0"/>
                <a:cs typeface="Times New Roman" panose="02020603050405020304" pitchFamily="18" charset="0"/>
              </a:rPr>
              <a:t>Be kind and considerate. </a:t>
            </a:r>
            <a:endParaRPr lang="en-IN" sz="3200" b="1" dirty="0">
              <a:solidFill>
                <a:schemeClr val="tx1"/>
              </a:solidFill>
              <a:latin typeface="Times New Roman" panose="02020603050405020304" pitchFamily="18" charset="0"/>
              <a:cs typeface="Times New Roman" panose="02020603050405020304" pitchFamily="18" charset="0"/>
            </a:endParaRPr>
          </a:p>
          <a:p>
            <a:endParaRPr lang="en-IN" sz="3200" b="1" dirty="0">
              <a:solidFill>
                <a:schemeClr val="tx1"/>
              </a:solidFill>
            </a:endParaRPr>
          </a:p>
        </p:txBody>
      </p:sp>
    </p:spTree>
    <p:extLst>
      <p:ext uri="{BB962C8B-B14F-4D97-AF65-F5344CB8AC3E}">
        <p14:creationId xmlns:p14="http://schemas.microsoft.com/office/powerpoint/2010/main" val="73584706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5544" y="255181"/>
            <a:ext cx="10462437" cy="3083442"/>
          </a:xfrm>
        </p:spPr>
        <p:txBody>
          <a:bodyPr>
            <a:normAutofit fontScale="90000"/>
          </a:bodyPr>
          <a:lstStyle/>
          <a:p>
            <a:r>
              <a:rPr lang="en-US" b="1" dirty="0">
                <a:solidFill>
                  <a:srgbClr val="0070C0"/>
                </a:solidFill>
              </a:rPr>
              <a:t>“Knowing yourself is the beginning of all wisdom”</a:t>
            </a:r>
            <a:r>
              <a:rPr lang="en-IN" dirty="0">
                <a:solidFill>
                  <a:srgbClr val="0070C0"/>
                </a:solidFill>
              </a:rPr>
              <a:t/>
            </a:r>
            <a:br>
              <a:rPr lang="en-IN" dirty="0">
                <a:solidFill>
                  <a:srgbClr val="0070C0"/>
                </a:solidFill>
              </a:rPr>
            </a:br>
            <a:r>
              <a:rPr lang="en-US" dirty="0">
                <a:solidFill>
                  <a:srgbClr val="0070C0"/>
                </a:solidFill>
              </a:rPr>
              <a:t>                           -</a:t>
            </a:r>
            <a:r>
              <a:rPr lang="en-US" b="1" dirty="0">
                <a:solidFill>
                  <a:srgbClr val="0070C0"/>
                </a:solidFill>
              </a:rPr>
              <a:t>    Aristotle</a:t>
            </a:r>
            <a:r>
              <a:rPr lang="en-IN" dirty="0">
                <a:solidFill>
                  <a:srgbClr val="0070C0"/>
                </a:solidFill>
              </a:rPr>
              <a:t/>
            </a:r>
            <a:br>
              <a:rPr lang="en-IN" dirty="0">
                <a:solidFill>
                  <a:srgbClr val="0070C0"/>
                </a:solidFill>
              </a:rPr>
            </a:br>
            <a:endParaRPr lang="en-IN" dirty="0">
              <a:solidFill>
                <a:srgbClr val="0070C0"/>
              </a:solidFill>
            </a:endParaRPr>
          </a:p>
        </p:txBody>
      </p:sp>
      <p:sp>
        <p:nvSpPr>
          <p:cNvPr id="3" name="Subtitle 2"/>
          <p:cNvSpPr>
            <a:spLocks noGrp="1"/>
          </p:cNvSpPr>
          <p:nvPr>
            <p:ph type="subTitle" idx="1"/>
          </p:nvPr>
        </p:nvSpPr>
        <p:spPr>
          <a:xfrm>
            <a:off x="765544" y="3338623"/>
            <a:ext cx="10994065" cy="3338623"/>
          </a:xfrm>
        </p:spPr>
        <p:txBody>
          <a:bodyPr/>
          <a:lstStyle/>
          <a:p>
            <a:r>
              <a:rPr lang="en-US" sz="3600" b="1" dirty="0">
                <a:solidFill>
                  <a:schemeClr val="bg2">
                    <a:lumMod val="50000"/>
                  </a:schemeClr>
                </a:solidFill>
              </a:rPr>
              <a:t>What is Personality?</a:t>
            </a:r>
            <a:endParaRPr lang="en-IN" sz="3600" b="1" dirty="0">
              <a:solidFill>
                <a:schemeClr val="bg2">
                  <a:lumMod val="50000"/>
                </a:schemeClr>
              </a:solidFill>
            </a:endParaRPr>
          </a:p>
          <a:p>
            <a:r>
              <a:rPr lang="en-US" sz="3600" b="1" dirty="0">
                <a:solidFill>
                  <a:schemeClr val="tx1"/>
                </a:solidFill>
              </a:rPr>
              <a:t>“Personality is the sum total of physical, mental and emotional attitudes, values, interests and motivational factors</a:t>
            </a:r>
            <a:r>
              <a:rPr lang="en-US" b="1" dirty="0"/>
              <a:t>”</a:t>
            </a:r>
            <a:endParaRPr lang="en-IN" dirty="0"/>
          </a:p>
          <a:p>
            <a:endParaRPr lang="en-IN" dirty="0"/>
          </a:p>
        </p:txBody>
      </p:sp>
    </p:spTree>
    <p:extLst>
      <p:ext uri="{BB962C8B-B14F-4D97-AF65-F5344CB8AC3E}">
        <p14:creationId xmlns:p14="http://schemas.microsoft.com/office/powerpoint/2010/main" val="125248571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5307" y="412124"/>
            <a:ext cx="10899305" cy="1184856"/>
          </a:xfrm>
        </p:spPr>
        <p:txBody>
          <a:bodyPr>
            <a:noAutofit/>
          </a:bodyPr>
          <a:lstStyle/>
          <a:p>
            <a:r>
              <a:rPr lang="en-US" sz="5400" b="1" dirty="0" smtClean="0"/>
              <a:t>           </a:t>
            </a:r>
            <a:r>
              <a:rPr lang="en-US" sz="5400" b="1" dirty="0" smtClean="0">
                <a:latin typeface="Times New Roman" panose="02020603050405020304" pitchFamily="18" charset="0"/>
                <a:cs typeface="Times New Roman" panose="02020603050405020304" pitchFamily="18" charset="0"/>
              </a:rPr>
              <a:t>Tips</a:t>
            </a:r>
            <a:r>
              <a:rPr lang="en-IN" sz="5400" dirty="0"/>
              <a:t/>
            </a:r>
            <a:br>
              <a:rPr lang="en-IN" sz="5400" dirty="0"/>
            </a:br>
            <a:endParaRPr lang="en-IN" sz="5400" dirty="0"/>
          </a:p>
        </p:txBody>
      </p:sp>
      <p:sp>
        <p:nvSpPr>
          <p:cNvPr id="3" name="Content Placeholder 2"/>
          <p:cNvSpPr>
            <a:spLocks noGrp="1"/>
          </p:cNvSpPr>
          <p:nvPr>
            <p:ph idx="1"/>
          </p:nvPr>
        </p:nvSpPr>
        <p:spPr>
          <a:xfrm>
            <a:off x="605307" y="2133599"/>
            <a:ext cx="10899305" cy="4228563"/>
          </a:xfrm>
        </p:spPr>
        <p:txBody>
          <a:bodyPr>
            <a:normAutofit/>
          </a:bodyPr>
          <a:lstStyle/>
          <a:p>
            <a:pPr lvl="0"/>
            <a:r>
              <a:rPr lang="en-US" sz="3600" b="1" dirty="0">
                <a:solidFill>
                  <a:schemeClr val="tx1"/>
                </a:solidFill>
                <a:latin typeface="Times New Roman" panose="02020603050405020304" pitchFamily="18" charset="0"/>
                <a:cs typeface="Times New Roman" panose="02020603050405020304" pitchFamily="18" charset="0"/>
              </a:rPr>
              <a:t>Keep a smart head and keep cool.</a:t>
            </a:r>
            <a:endParaRPr lang="en-IN" sz="3600" b="1" dirty="0">
              <a:solidFill>
                <a:schemeClr val="tx1"/>
              </a:solidFill>
              <a:latin typeface="Times New Roman" panose="02020603050405020304" pitchFamily="18" charset="0"/>
              <a:cs typeface="Times New Roman" panose="02020603050405020304" pitchFamily="18" charset="0"/>
            </a:endParaRPr>
          </a:p>
          <a:p>
            <a:pPr lvl="0"/>
            <a:r>
              <a:rPr lang="en-US" sz="3600" b="1" dirty="0">
                <a:solidFill>
                  <a:schemeClr val="tx1"/>
                </a:solidFill>
                <a:latin typeface="Times New Roman" panose="02020603050405020304" pitchFamily="18" charset="0"/>
                <a:cs typeface="Times New Roman" panose="02020603050405020304" pitchFamily="18" charset="0"/>
              </a:rPr>
              <a:t>Don’t shout or be aggressive.</a:t>
            </a:r>
            <a:endParaRPr lang="en-IN" sz="3600" b="1" dirty="0">
              <a:solidFill>
                <a:schemeClr val="tx1"/>
              </a:solidFill>
              <a:latin typeface="Times New Roman" panose="02020603050405020304" pitchFamily="18" charset="0"/>
              <a:cs typeface="Times New Roman" panose="02020603050405020304" pitchFamily="18" charset="0"/>
            </a:endParaRPr>
          </a:p>
          <a:p>
            <a:pPr lvl="0"/>
            <a:r>
              <a:rPr lang="en-US" sz="3600" b="1" dirty="0">
                <a:solidFill>
                  <a:schemeClr val="tx1"/>
                </a:solidFill>
                <a:latin typeface="Times New Roman" panose="02020603050405020304" pitchFamily="18" charset="0"/>
                <a:cs typeface="Times New Roman" panose="02020603050405020304" pitchFamily="18" charset="0"/>
              </a:rPr>
              <a:t>Don’t doubt yourself.</a:t>
            </a:r>
            <a:endParaRPr lang="en-IN" sz="3600" b="1" dirty="0">
              <a:solidFill>
                <a:schemeClr val="tx1"/>
              </a:solidFill>
              <a:latin typeface="Times New Roman" panose="02020603050405020304" pitchFamily="18" charset="0"/>
              <a:cs typeface="Times New Roman" panose="02020603050405020304" pitchFamily="18" charset="0"/>
            </a:endParaRPr>
          </a:p>
          <a:p>
            <a:pPr lvl="0"/>
            <a:r>
              <a:rPr lang="en-US" sz="3600" b="1" dirty="0">
                <a:solidFill>
                  <a:schemeClr val="tx1"/>
                </a:solidFill>
                <a:latin typeface="Times New Roman" panose="02020603050405020304" pitchFamily="18" charset="0"/>
                <a:cs typeface="Times New Roman" panose="02020603050405020304" pitchFamily="18" charset="0"/>
              </a:rPr>
              <a:t>Be executive in dress.</a:t>
            </a:r>
            <a:endParaRPr lang="en-IN" sz="3600" b="1" dirty="0">
              <a:solidFill>
                <a:schemeClr val="tx1"/>
              </a:solidFill>
              <a:latin typeface="Times New Roman" panose="02020603050405020304" pitchFamily="18" charset="0"/>
              <a:cs typeface="Times New Roman" panose="02020603050405020304" pitchFamily="18" charset="0"/>
            </a:endParaRPr>
          </a:p>
          <a:p>
            <a:pPr lvl="0"/>
            <a:r>
              <a:rPr lang="en-US" sz="3600" b="1" dirty="0">
                <a:solidFill>
                  <a:schemeClr val="tx1"/>
                </a:solidFill>
                <a:latin typeface="Times New Roman" panose="02020603050405020304" pitchFamily="18" charset="0"/>
                <a:cs typeface="Times New Roman" panose="02020603050405020304" pitchFamily="18" charset="0"/>
              </a:rPr>
              <a:t>Create your own personal Style.</a:t>
            </a:r>
            <a:endParaRPr lang="en-IN" sz="3600" b="1" dirty="0">
              <a:solidFill>
                <a:schemeClr val="tx1"/>
              </a:solidFill>
              <a:latin typeface="Times New Roman" panose="02020603050405020304" pitchFamily="18" charset="0"/>
              <a:cs typeface="Times New Roman" panose="02020603050405020304" pitchFamily="18" charset="0"/>
            </a:endParaRPr>
          </a:p>
          <a:p>
            <a:pPr lvl="0"/>
            <a:r>
              <a:rPr lang="en-US" sz="3600" b="1" dirty="0">
                <a:solidFill>
                  <a:schemeClr val="tx1"/>
                </a:solidFill>
                <a:latin typeface="Times New Roman" panose="02020603050405020304" pitchFamily="18" charset="0"/>
                <a:cs typeface="Times New Roman" panose="02020603050405020304" pitchFamily="18" charset="0"/>
              </a:rPr>
              <a:t>Don’t copy anyone.</a:t>
            </a:r>
            <a:endParaRPr lang="en-IN" sz="3600" b="1" dirty="0">
              <a:solidFill>
                <a:schemeClr val="tx1"/>
              </a:solidFill>
              <a:latin typeface="Times New Roman" panose="02020603050405020304" pitchFamily="18" charset="0"/>
              <a:cs typeface="Times New Roman" panose="02020603050405020304" pitchFamily="18" charset="0"/>
            </a:endParaRPr>
          </a:p>
          <a:p>
            <a:endParaRPr lang="en-IN" sz="3600" b="1" dirty="0">
              <a:solidFill>
                <a:schemeClr val="tx1"/>
              </a:solidFill>
            </a:endParaRPr>
          </a:p>
        </p:txBody>
      </p:sp>
    </p:spTree>
    <p:extLst>
      <p:ext uri="{BB962C8B-B14F-4D97-AF65-F5344CB8AC3E}">
        <p14:creationId xmlns:p14="http://schemas.microsoft.com/office/powerpoint/2010/main" val="4037815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7735" y="257578"/>
            <a:ext cx="10650828" cy="1133340"/>
          </a:xfrm>
        </p:spPr>
        <p:txBody>
          <a:bodyPr>
            <a:normAutofit fontScale="90000"/>
          </a:bodyPr>
          <a:lstStyle/>
          <a:p>
            <a:r>
              <a:rPr lang="en-US" sz="4000" b="1" dirty="0">
                <a:latin typeface="Times New Roman" panose="02020603050405020304" pitchFamily="18" charset="0"/>
                <a:cs typeface="Times New Roman" panose="02020603050405020304" pitchFamily="18" charset="0"/>
              </a:rPr>
              <a:t>How Winners are different from losers</a:t>
            </a:r>
            <a:r>
              <a:rPr lang="en-IN" dirty="0"/>
              <a:t/>
            </a:r>
            <a:br>
              <a:rPr lang="en-IN" dirty="0"/>
            </a:br>
            <a:endParaRPr lang="en-IN" dirty="0"/>
          </a:p>
        </p:txBody>
      </p:sp>
      <p:sp>
        <p:nvSpPr>
          <p:cNvPr id="3" name="Content Placeholder 2"/>
          <p:cNvSpPr>
            <a:spLocks noGrp="1"/>
          </p:cNvSpPr>
          <p:nvPr>
            <p:ph idx="1"/>
          </p:nvPr>
        </p:nvSpPr>
        <p:spPr>
          <a:xfrm>
            <a:off x="1107583" y="1481070"/>
            <a:ext cx="10740980" cy="5190186"/>
          </a:xfrm>
        </p:spPr>
        <p:txBody>
          <a:bodyPr>
            <a:normAutofit/>
          </a:bodyPr>
          <a:lstStyle/>
          <a:p>
            <a:pPr lvl="0"/>
            <a:r>
              <a:rPr lang="en-US" sz="2800" b="1" dirty="0">
                <a:latin typeface="Times New Roman" panose="02020603050405020304" pitchFamily="18" charset="0"/>
                <a:cs typeface="Times New Roman" panose="02020603050405020304" pitchFamily="18" charset="0"/>
              </a:rPr>
              <a:t>Hard work and Consistency</a:t>
            </a:r>
            <a:endParaRPr lang="en-IN" sz="2800" b="1" dirty="0">
              <a:latin typeface="Times New Roman" panose="02020603050405020304" pitchFamily="18" charset="0"/>
              <a:cs typeface="Times New Roman" panose="02020603050405020304" pitchFamily="18" charset="0"/>
            </a:endParaRPr>
          </a:p>
          <a:p>
            <a:pPr lvl="0"/>
            <a:r>
              <a:rPr lang="en-US" sz="2800" b="1" dirty="0">
                <a:latin typeface="Times New Roman" panose="02020603050405020304" pitchFamily="18" charset="0"/>
                <a:cs typeface="Times New Roman" panose="02020603050405020304" pitchFamily="18" charset="0"/>
              </a:rPr>
              <a:t>Never give up attitude</a:t>
            </a:r>
            <a:endParaRPr lang="en-IN" sz="2800" b="1" dirty="0">
              <a:latin typeface="Times New Roman" panose="02020603050405020304" pitchFamily="18" charset="0"/>
              <a:cs typeface="Times New Roman" panose="02020603050405020304" pitchFamily="18" charset="0"/>
            </a:endParaRPr>
          </a:p>
          <a:p>
            <a:pPr lvl="0"/>
            <a:r>
              <a:rPr lang="en-US" sz="2800" b="1" dirty="0">
                <a:latin typeface="Times New Roman" panose="02020603050405020304" pitchFamily="18" charset="0"/>
                <a:cs typeface="Times New Roman" panose="02020603050405020304" pitchFamily="18" charset="0"/>
              </a:rPr>
              <a:t>Focus and Determination</a:t>
            </a:r>
            <a:endParaRPr lang="en-IN" sz="2800" b="1" dirty="0">
              <a:latin typeface="Times New Roman" panose="02020603050405020304" pitchFamily="18" charset="0"/>
              <a:cs typeface="Times New Roman" panose="02020603050405020304" pitchFamily="18" charset="0"/>
            </a:endParaRPr>
          </a:p>
          <a:p>
            <a:pPr lvl="0"/>
            <a:r>
              <a:rPr lang="en-US" sz="2800" b="1" dirty="0">
                <a:latin typeface="Times New Roman" panose="02020603050405020304" pitchFamily="18" charset="0"/>
                <a:cs typeface="Times New Roman" panose="02020603050405020304" pitchFamily="18" charset="0"/>
              </a:rPr>
              <a:t>Strategic planning and deliverance</a:t>
            </a:r>
            <a:endParaRPr lang="en-IN" sz="2800" b="1" dirty="0">
              <a:latin typeface="Times New Roman" panose="02020603050405020304" pitchFamily="18" charset="0"/>
              <a:cs typeface="Times New Roman" panose="02020603050405020304" pitchFamily="18" charset="0"/>
            </a:endParaRPr>
          </a:p>
          <a:p>
            <a:pPr lvl="0"/>
            <a:r>
              <a:rPr lang="en-US" sz="2800" b="1" dirty="0">
                <a:latin typeface="Times New Roman" panose="02020603050405020304" pitchFamily="18" charset="0"/>
                <a:cs typeface="Times New Roman" panose="02020603050405020304" pitchFamily="18" charset="0"/>
              </a:rPr>
              <a:t>Self-confidence	</a:t>
            </a:r>
            <a:endParaRPr lang="en-IN" sz="2800" b="1" dirty="0">
              <a:latin typeface="Times New Roman" panose="02020603050405020304" pitchFamily="18" charset="0"/>
              <a:cs typeface="Times New Roman" panose="02020603050405020304" pitchFamily="18" charset="0"/>
            </a:endParaRPr>
          </a:p>
          <a:p>
            <a:pPr lvl="0"/>
            <a:r>
              <a:rPr lang="en-US" sz="2800" b="1" dirty="0">
                <a:latin typeface="Times New Roman" panose="02020603050405020304" pitchFamily="18" charset="0"/>
                <a:cs typeface="Times New Roman" panose="02020603050405020304" pitchFamily="18" charset="0"/>
              </a:rPr>
              <a:t>Time management</a:t>
            </a:r>
            <a:endParaRPr lang="en-IN" sz="2800" b="1" dirty="0">
              <a:latin typeface="Times New Roman" panose="02020603050405020304" pitchFamily="18" charset="0"/>
              <a:cs typeface="Times New Roman" panose="02020603050405020304" pitchFamily="18" charset="0"/>
            </a:endParaRPr>
          </a:p>
          <a:p>
            <a:pPr lvl="0"/>
            <a:r>
              <a:rPr lang="en-US" sz="2800" b="1" dirty="0">
                <a:latin typeface="Times New Roman" panose="02020603050405020304" pitchFamily="18" charset="0"/>
                <a:cs typeface="Times New Roman" panose="02020603050405020304" pitchFamily="18" charset="0"/>
              </a:rPr>
              <a:t>Practical</a:t>
            </a:r>
            <a:endParaRPr lang="en-IN" sz="2800" b="1" dirty="0">
              <a:latin typeface="Times New Roman" panose="02020603050405020304" pitchFamily="18" charset="0"/>
              <a:cs typeface="Times New Roman" panose="02020603050405020304" pitchFamily="18" charset="0"/>
            </a:endParaRPr>
          </a:p>
          <a:p>
            <a:pPr lvl="0"/>
            <a:r>
              <a:rPr lang="en-US" sz="2800" b="1" dirty="0">
                <a:latin typeface="Times New Roman" panose="02020603050405020304" pitchFamily="18" charset="0"/>
                <a:cs typeface="Times New Roman" panose="02020603050405020304" pitchFamily="18" charset="0"/>
              </a:rPr>
              <a:t>Positive thinking</a:t>
            </a:r>
            <a:endParaRPr lang="en-IN" sz="2800" b="1" dirty="0">
              <a:latin typeface="Times New Roman" panose="02020603050405020304" pitchFamily="18" charset="0"/>
              <a:cs typeface="Times New Roman" panose="02020603050405020304" pitchFamily="18" charset="0"/>
            </a:endParaRPr>
          </a:p>
          <a:p>
            <a:endParaRPr lang="en-IN" sz="2800" b="1" dirty="0"/>
          </a:p>
        </p:txBody>
      </p:sp>
    </p:spTree>
    <p:extLst>
      <p:ext uri="{BB962C8B-B14F-4D97-AF65-F5344CB8AC3E}">
        <p14:creationId xmlns:p14="http://schemas.microsoft.com/office/powerpoint/2010/main" val="258763850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4097" y="624110"/>
            <a:ext cx="10770516" cy="187259"/>
          </a:xfrm>
        </p:spPr>
        <p:txBody>
          <a:bodyPr>
            <a:normAutofit fontScale="90000"/>
          </a:bodyPr>
          <a:lstStyle/>
          <a:p>
            <a:r>
              <a:rPr lang="en-IN" dirty="0" smtClean="0"/>
              <a:t>.</a:t>
            </a:r>
            <a:endParaRPr lang="en-IN" dirty="0"/>
          </a:p>
        </p:txBody>
      </p:sp>
      <p:sp>
        <p:nvSpPr>
          <p:cNvPr id="3" name="Content Placeholder 2"/>
          <p:cNvSpPr>
            <a:spLocks noGrp="1"/>
          </p:cNvSpPr>
          <p:nvPr>
            <p:ph idx="1"/>
          </p:nvPr>
        </p:nvSpPr>
        <p:spPr>
          <a:xfrm>
            <a:off x="734097" y="270457"/>
            <a:ext cx="10770515" cy="6220496"/>
          </a:xfrm>
        </p:spPr>
        <p:txBody>
          <a:bodyPr>
            <a:normAutofit/>
          </a:bodyPr>
          <a:lstStyle/>
          <a:p>
            <a:r>
              <a:rPr lang="en-US" sz="4000" b="1" dirty="0" smtClean="0">
                <a:solidFill>
                  <a:schemeClr val="tx1"/>
                </a:solidFill>
              </a:rPr>
              <a:t>      </a:t>
            </a:r>
            <a:r>
              <a:rPr lang="en-US" sz="4800" b="1" dirty="0" smtClean="0">
                <a:solidFill>
                  <a:srgbClr val="00B0F0"/>
                </a:solidFill>
                <a:latin typeface="Times New Roman" panose="02020603050405020304" pitchFamily="18" charset="0"/>
                <a:cs typeface="Times New Roman" panose="02020603050405020304" pitchFamily="18" charset="0"/>
              </a:rPr>
              <a:t>The </a:t>
            </a:r>
            <a:r>
              <a:rPr lang="en-US" sz="4800" b="1" dirty="0">
                <a:solidFill>
                  <a:srgbClr val="00B0F0"/>
                </a:solidFill>
                <a:latin typeface="Times New Roman" panose="02020603050405020304" pitchFamily="18" charset="0"/>
                <a:cs typeface="Times New Roman" panose="02020603050405020304" pitchFamily="18" charset="0"/>
              </a:rPr>
              <a:t>Choice is </a:t>
            </a:r>
            <a:r>
              <a:rPr lang="en-US" sz="4800" b="1" dirty="0" smtClean="0">
                <a:solidFill>
                  <a:srgbClr val="00B0F0"/>
                </a:solidFill>
                <a:latin typeface="Times New Roman" panose="02020603050405020304" pitchFamily="18" charset="0"/>
                <a:cs typeface="Times New Roman" panose="02020603050405020304" pitchFamily="18" charset="0"/>
              </a:rPr>
              <a:t>Yours</a:t>
            </a:r>
          </a:p>
          <a:p>
            <a:endParaRPr lang="en-IN" sz="4000" b="1" dirty="0">
              <a:solidFill>
                <a:schemeClr val="tx1"/>
              </a:solidFill>
            </a:endParaRPr>
          </a:p>
          <a:p>
            <a:r>
              <a:rPr lang="en-US" sz="4000" b="1" dirty="0" smtClean="0">
                <a:solidFill>
                  <a:schemeClr val="tx1"/>
                </a:solidFill>
                <a:latin typeface="Times New Roman" panose="02020603050405020304" pitchFamily="18" charset="0"/>
                <a:cs typeface="Times New Roman" panose="02020603050405020304" pitchFamily="18" charset="0"/>
              </a:rPr>
              <a:t>   </a:t>
            </a:r>
            <a:r>
              <a:rPr lang="en-US" sz="4000" b="1" dirty="0" smtClean="0">
                <a:solidFill>
                  <a:srgbClr val="FFC000"/>
                </a:solidFill>
                <a:latin typeface="Times New Roman" panose="02020603050405020304" pitchFamily="18" charset="0"/>
                <a:cs typeface="Times New Roman" panose="02020603050405020304" pitchFamily="18" charset="0"/>
              </a:rPr>
              <a:t>With </a:t>
            </a:r>
            <a:r>
              <a:rPr lang="en-US" sz="4000" b="1" dirty="0">
                <a:solidFill>
                  <a:srgbClr val="FFC000"/>
                </a:solidFill>
                <a:latin typeface="Times New Roman" panose="02020603050405020304" pitchFamily="18" charset="0"/>
                <a:cs typeface="Times New Roman" panose="02020603050405020304" pitchFamily="18" charset="0"/>
              </a:rPr>
              <a:t>a Bad attitude</a:t>
            </a:r>
            <a:endParaRPr lang="en-IN" sz="4000" b="1" dirty="0">
              <a:solidFill>
                <a:srgbClr val="FFC000"/>
              </a:solidFill>
              <a:latin typeface="Times New Roman" panose="02020603050405020304" pitchFamily="18" charset="0"/>
              <a:cs typeface="Times New Roman" panose="02020603050405020304" pitchFamily="18" charset="0"/>
            </a:endParaRPr>
          </a:p>
          <a:p>
            <a:r>
              <a:rPr lang="en-US" sz="4000" b="1" dirty="0" smtClean="0">
                <a:solidFill>
                  <a:schemeClr val="tx1"/>
                </a:solidFill>
                <a:latin typeface="Times New Roman" panose="02020603050405020304" pitchFamily="18" charset="0"/>
                <a:cs typeface="Times New Roman" panose="02020603050405020304" pitchFamily="18" charset="0"/>
              </a:rPr>
              <a:t>   </a:t>
            </a:r>
            <a:r>
              <a:rPr lang="en-US" sz="4000" b="1" dirty="0" smtClean="0">
                <a:solidFill>
                  <a:srgbClr val="0070C0"/>
                </a:solidFill>
                <a:latin typeface="Times New Roman" panose="02020603050405020304" pitchFamily="18" charset="0"/>
                <a:cs typeface="Times New Roman" panose="02020603050405020304" pitchFamily="18" charset="0"/>
              </a:rPr>
              <a:t>You </a:t>
            </a:r>
            <a:r>
              <a:rPr lang="en-US" sz="4000" b="1" dirty="0">
                <a:solidFill>
                  <a:srgbClr val="0070C0"/>
                </a:solidFill>
                <a:latin typeface="Times New Roman" panose="02020603050405020304" pitchFamily="18" charset="0"/>
                <a:cs typeface="Times New Roman" panose="02020603050405020304" pitchFamily="18" charset="0"/>
              </a:rPr>
              <a:t>can never have a positive day</a:t>
            </a:r>
            <a:endParaRPr lang="en-IN" sz="4000" b="1" dirty="0">
              <a:solidFill>
                <a:srgbClr val="0070C0"/>
              </a:solidFill>
              <a:latin typeface="Times New Roman" panose="02020603050405020304" pitchFamily="18" charset="0"/>
              <a:cs typeface="Times New Roman" panose="02020603050405020304" pitchFamily="18" charset="0"/>
            </a:endParaRPr>
          </a:p>
          <a:p>
            <a:r>
              <a:rPr lang="en-US" sz="4000" b="1" dirty="0" smtClean="0">
                <a:solidFill>
                  <a:srgbClr val="FFC000"/>
                </a:solidFill>
                <a:latin typeface="Times New Roman" panose="02020603050405020304" pitchFamily="18" charset="0"/>
                <a:cs typeface="Times New Roman" panose="02020603050405020304" pitchFamily="18" charset="0"/>
              </a:rPr>
              <a:t>   With </a:t>
            </a:r>
            <a:r>
              <a:rPr lang="en-US" sz="4000" b="1" dirty="0">
                <a:solidFill>
                  <a:srgbClr val="FFC000"/>
                </a:solidFill>
                <a:latin typeface="Times New Roman" panose="02020603050405020304" pitchFamily="18" charset="0"/>
                <a:cs typeface="Times New Roman" panose="02020603050405020304" pitchFamily="18" charset="0"/>
              </a:rPr>
              <a:t>a Positive Attitude </a:t>
            </a:r>
            <a:endParaRPr lang="en-IN" sz="4000" b="1" dirty="0">
              <a:solidFill>
                <a:srgbClr val="FFC000"/>
              </a:solidFill>
              <a:latin typeface="Times New Roman" panose="02020603050405020304" pitchFamily="18" charset="0"/>
              <a:cs typeface="Times New Roman" panose="02020603050405020304" pitchFamily="18" charset="0"/>
            </a:endParaRPr>
          </a:p>
          <a:p>
            <a:r>
              <a:rPr lang="en-US" sz="4000" b="1" dirty="0" smtClean="0">
                <a:solidFill>
                  <a:schemeClr val="tx1"/>
                </a:solidFill>
                <a:latin typeface="Times New Roman" panose="02020603050405020304" pitchFamily="18" charset="0"/>
                <a:cs typeface="Times New Roman" panose="02020603050405020304" pitchFamily="18" charset="0"/>
              </a:rPr>
              <a:t>   </a:t>
            </a:r>
            <a:r>
              <a:rPr lang="en-US" sz="4000" b="1" dirty="0" smtClean="0">
                <a:solidFill>
                  <a:srgbClr val="0070C0"/>
                </a:solidFill>
                <a:latin typeface="Times New Roman" panose="02020603050405020304" pitchFamily="18" charset="0"/>
                <a:cs typeface="Times New Roman" panose="02020603050405020304" pitchFamily="18" charset="0"/>
              </a:rPr>
              <a:t>You </a:t>
            </a:r>
            <a:r>
              <a:rPr lang="en-US" sz="4000" b="1" dirty="0">
                <a:solidFill>
                  <a:srgbClr val="0070C0"/>
                </a:solidFill>
                <a:latin typeface="Times New Roman" panose="02020603050405020304" pitchFamily="18" charset="0"/>
                <a:cs typeface="Times New Roman" panose="02020603050405020304" pitchFamily="18" charset="0"/>
              </a:rPr>
              <a:t>can never have a bad day</a:t>
            </a:r>
            <a:endParaRPr lang="en-IN" sz="4000" b="1" dirty="0">
              <a:solidFill>
                <a:srgbClr val="0070C0"/>
              </a:solidFill>
              <a:latin typeface="Times New Roman" panose="02020603050405020304" pitchFamily="18" charset="0"/>
              <a:cs typeface="Times New Roman" panose="02020603050405020304" pitchFamily="18" charset="0"/>
            </a:endParaRPr>
          </a:p>
          <a:p>
            <a:endParaRPr lang="en-IN" sz="4000" b="1" dirty="0">
              <a:solidFill>
                <a:schemeClr val="tx1"/>
              </a:solidFill>
            </a:endParaRPr>
          </a:p>
        </p:txBody>
      </p:sp>
    </p:spTree>
    <p:extLst>
      <p:ext uri="{BB962C8B-B14F-4D97-AF65-F5344CB8AC3E}">
        <p14:creationId xmlns:p14="http://schemas.microsoft.com/office/powerpoint/2010/main" val="361763342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4249" y="270456"/>
            <a:ext cx="10680364" cy="1133341"/>
          </a:xfrm>
        </p:spPr>
        <p:txBody>
          <a:bodyPr>
            <a:normAutofit/>
          </a:bodyPr>
          <a:lstStyle/>
          <a:p>
            <a:pPr algn="ctr"/>
            <a:r>
              <a:rPr lang="en-US" sz="6000" b="1" dirty="0" smtClean="0">
                <a:solidFill>
                  <a:srgbClr val="00B0F0"/>
                </a:solidFill>
              </a:rPr>
              <a:t>    </a:t>
            </a:r>
            <a:r>
              <a:rPr lang="en-US" sz="6000" b="1" dirty="0" smtClean="0">
                <a:solidFill>
                  <a:srgbClr val="00B0F0"/>
                </a:solidFill>
                <a:latin typeface="Times New Roman" panose="02020603050405020304" pitchFamily="18" charset="0"/>
                <a:cs typeface="Times New Roman" panose="02020603050405020304" pitchFamily="18" charset="0"/>
              </a:rPr>
              <a:t>BE </a:t>
            </a:r>
            <a:r>
              <a:rPr lang="en-US" sz="6000" b="1" dirty="0">
                <a:solidFill>
                  <a:srgbClr val="00B0F0"/>
                </a:solidFill>
                <a:latin typeface="Times New Roman" panose="02020603050405020304" pitchFamily="18" charset="0"/>
                <a:cs typeface="Times New Roman" panose="02020603050405020304" pitchFamily="18" charset="0"/>
              </a:rPr>
              <a:t>‘</a:t>
            </a:r>
            <a:r>
              <a:rPr lang="en-US" sz="6000" b="1" dirty="0">
                <a:solidFill>
                  <a:srgbClr val="FB25E2"/>
                </a:solidFill>
                <a:latin typeface="Times New Roman" panose="02020603050405020304" pitchFamily="18" charset="0"/>
                <a:cs typeface="Times New Roman" panose="02020603050405020304" pitchFamily="18" charset="0"/>
              </a:rPr>
              <a:t>SLIM</a:t>
            </a:r>
            <a:r>
              <a:rPr lang="en-US" sz="6000" b="1" dirty="0">
                <a:solidFill>
                  <a:srgbClr val="00B0F0"/>
                </a:solidFill>
                <a:latin typeface="Times New Roman" panose="02020603050405020304" pitchFamily="18" charset="0"/>
                <a:cs typeface="Times New Roman" panose="02020603050405020304" pitchFamily="18" charset="0"/>
              </a:rPr>
              <a:t>’ AND NO </a:t>
            </a:r>
            <a:r>
              <a:rPr lang="en-US" sz="6000" b="1" dirty="0">
                <a:solidFill>
                  <a:srgbClr val="64BF09"/>
                </a:solidFill>
                <a:latin typeface="Times New Roman" panose="02020603050405020304" pitchFamily="18" charset="0"/>
                <a:cs typeface="Times New Roman" panose="02020603050405020304" pitchFamily="18" charset="0"/>
              </a:rPr>
              <a:t>FAT</a:t>
            </a:r>
            <a:endParaRPr lang="en-IN" sz="6000" b="1" dirty="0">
              <a:solidFill>
                <a:srgbClr val="64BF09"/>
              </a:solidFill>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991673" y="2133599"/>
            <a:ext cx="10512939" cy="4370231"/>
          </a:xfrm>
        </p:spPr>
        <p:txBody>
          <a:bodyPr/>
          <a:lstStyle/>
          <a:p>
            <a:r>
              <a:rPr lang="en-US" sz="2800" b="1" dirty="0" smtClean="0">
                <a:solidFill>
                  <a:srgbClr val="00B050"/>
                </a:solidFill>
                <a:latin typeface="Times New Roman" panose="02020603050405020304" pitchFamily="18" charset="0"/>
                <a:cs typeface="Times New Roman" panose="02020603050405020304" pitchFamily="18" charset="0"/>
              </a:rPr>
              <a:t>F </a:t>
            </a:r>
            <a:r>
              <a:rPr lang="en-US" sz="2800" b="1" dirty="0">
                <a:solidFill>
                  <a:srgbClr val="00B050"/>
                </a:solidFill>
                <a:latin typeface="Times New Roman" panose="02020603050405020304" pitchFamily="18" charset="0"/>
                <a:cs typeface="Times New Roman" panose="02020603050405020304" pitchFamily="18" charset="0"/>
              </a:rPr>
              <a:t>= Fear and Frustration</a:t>
            </a:r>
            <a:endParaRPr lang="en-IN" sz="2800" b="1" dirty="0">
              <a:solidFill>
                <a:srgbClr val="00B050"/>
              </a:solidFill>
              <a:latin typeface="Times New Roman" panose="02020603050405020304" pitchFamily="18" charset="0"/>
              <a:cs typeface="Times New Roman" panose="02020603050405020304" pitchFamily="18" charset="0"/>
            </a:endParaRPr>
          </a:p>
          <a:p>
            <a:r>
              <a:rPr lang="en-US" sz="2800" b="1" dirty="0">
                <a:solidFill>
                  <a:srgbClr val="00B050"/>
                </a:solidFill>
                <a:latin typeface="Times New Roman" panose="02020603050405020304" pitchFamily="18" charset="0"/>
                <a:cs typeface="Times New Roman" panose="02020603050405020304" pitchFamily="18" charset="0"/>
              </a:rPr>
              <a:t>A = Anxiety and Anger</a:t>
            </a:r>
            <a:endParaRPr lang="en-IN" sz="2800" b="1" dirty="0">
              <a:solidFill>
                <a:srgbClr val="00B050"/>
              </a:solidFill>
              <a:latin typeface="Times New Roman" panose="02020603050405020304" pitchFamily="18" charset="0"/>
              <a:cs typeface="Times New Roman" panose="02020603050405020304" pitchFamily="18" charset="0"/>
            </a:endParaRPr>
          </a:p>
          <a:p>
            <a:r>
              <a:rPr lang="en-US" sz="2800" b="1" dirty="0">
                <a:solidFill>
                  <a:srgbClr val="00B050"/>
                </a:solidFill>
                <a:latin typeface="Times New Roman" panose="02020603050405020304" pitchFamily="18" charset="0"/>
                <a:cs typeface="Times New Roman" panose="02020603050405020304" pitchFamily="18" charset="0"/>
              </a:rPr>
              <a:t>T = Tension</a:t>
            </a:r>
            <a:endParaRPr lang="en-IN" sz="2800" b="1" dirty="0">
              <a:solidFill>
                <a:srgbClr val="00B050"/>
              </a:solidFill>
              <a:latin typeface="Times New Roman" panose="02020603050405020304" pitchFamily="18" charset="0"/>
              <a:cs typeface="Times New Roman" panose="02020603050405020304" pitchFamily="18" charset="0"/>
            </a:endParaRPr>
          </a:p>
          <a:p>
            <a:r>
              <a:rPr lang="en-US" sz="2800" b="1" dirty="0">
                <a:solidFill>
                  <a:srgbClr val="FB25E2"/>
                </a:solidFill>
                <a:latin typeface="Times New Roman" panose="02020603050405020304" pitchFamily="18" charset="0"/>
                <a:cs typeface="Times New Roman" panose="02020603050405020304" pitchFamily="18" charset="0"/>
              </a:rPr>
              <a:t>S = </a:t>
            </a:r>
            <a:r>
              <a:rPr lang="en-US" sz="2800" b="1" dirty="0" smtClean="0">
                <a:solidFill>
                  <a:srgbClr val="FB25E2"/>
                </a:solidFill>
                <a:latin typeface="Times New Roman" panose="02020603050405020304" pitchFamily="18" charset="0"/>
                <a:cs typeface="Times New Roman" panose="02020603050405020304" pitchFamily="18" charset="0"/>
              </a:rPr>
              <a:t>Self-Confidence</a:t>
            </a:r>
          </a:p>
          <a:p>
            <a:r>
              <a:rPr lang="en-US" sz="2800" b="1" dirty="0">
                <a:solidFill>
                  <a:srgbClr val="FB25E2"/>
                </a:solidFill>
                <a:latin typeface="Times New Roman" panose="02020603050405020304" pitchFamily="18" charset="0"/>
                <a:cs typeface="Times New Roman" panose="02020603050405020304" pitchFamily="18" charset="0"/>
              </a:rPr>
              <a:t>L = Love</a:t>
            </a:r>
            <a:endParaRPr lang="en-IN" sz="2800" dirty="0">
              <a:solidFill>
                <a:srgbClr val="FB25E2"/>
              </a:solidFill>
              <a:latin typeface="Times New Roman" panose="02020603050405020304" pitchFamily="18" charset="0"/>
              <a:cs typeface="Times New Roman" panose="02020603050405020304" pitchFamily="18" charset="0"/>
            </a:endParaRPr>
          </a:p>
          <a:p>
            <a:r>
              <a:rPr lang="en-US" sz="2800" b="1" dirty="0">
                <a:solidFill>
                  <a:srgbClr val="FB25E2"/>
                </a:solidFill>
                <a:latin typeface="Times New Roman" panose="02020603050405020304" pitchFamily="18" charset="0"/>
                <a:cs typeface="Times New Roman" panose="02020603050405020304" pitchFamily="18" charset="0"/>
              </a:rPr>
              <a:t>I = Initiative</a:t>
            </a:r>
            <a:endParaRPr lang="en-IN" sz="2800" dirty="0">
              <a:solidFill>
                <a:srgbClr val="FB25E2"/>
              </a:solidFill>
              <a:latin typeface="Times New Roman" panose="02020603050405020304" pitchFamily="18" charset="0"/>
              <a:cs typeface="Times New Roman" panose="02020603050405020304" pitchFamily="18" charset="0"/>
            </a:endParaRPr>
          </a:p>
          <a:p>
            <a:r>
              <a:rPr lang="en-US" sz="2800" b="1" dirty="0">
                <a:solidFill>
                  <a:srgbClr val="FB25E2"/>
                </a:solidFill>
                <a:latin typeface="Times New Roman" panose="02020603050405020304" pitchFamily="18" charset="0"/>
                <a:cs typeface="Times New Roman" panose="02020603050405020304" pitchFamily="18" charset="0"/>
              </a:rPr>
              <a:t>M = Moderation</a:t>
            </a:r>
            <a:endParaRPr lang="en-IN" sz="2800" b="1" dirty="0">
              <a:solidFill>
                <a:srgbClr val="FB25E2"/>
              </a:solidFill>
              <a:latin typeface="Times New Roman" panose="02020603050405020304" pitchFamily="18" charset="0"/>
              <a:cs typeface="Times New Roman" panose="02020603050405020304" pitchFamily="18" charset="0"/>
            </a:endParaRPr>
          </a:p>
          <a:p>
            <a:endParaRPr lang="en-IN" dirty="0"/>
          </a:p>
        </p:txBody>
      </p:sp>
    </p:spTree>
    <p:extLst>
      <p:ext uri="{BB962C8B-B14F-4D97-AF65-F5344CB8AC3E}">
        <p14:creationId xmlns:p14="http://schemas.microsoft.com/office/powerpoint/2010/main" val="1219520799"/>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2579" y="0"/>
            <a:ext cx="10834912" cy="1545465"/>
          </a:xfrm>
        </p:spPr>
        <p:txBody>
          <a:bodyPr>
            <a:normAutofit fontScale="90000"/>
          </a:bodyPr>
          <a:lstStyle/>
          <a:p>
            <a:pPr lvl="0"/>
            <a:r>
              <a:rPr lang="en-US" dirty="0" smtClean="0"/>
              <a:t>             </a:t>
            </a:r>
            <a:r>
              <a:rPr lang="en-US" sz="6700" b="1" dirty="0" smtClean="0">
                <a:solidFill>
                  <a:srgbClr val="00B0F0"/>
                </a:solidFill>
                <a:latin typeface="Jokerman" panose="04090605060D06020702" pitchFamily="82" charset="0"/>
              </a:rPr>
              <a:t>W</a:t>
            </a:r>
            <a:r>
              <a:rPr lang="en-US" sz="6700" b="1" dirty="0" smtClean="0">
                <a:solidFill>
                  <a:srgbClr val="FF0000"/>
                </a:solidFill>
                <a:latin typeface="Jokerman" panose="04090605060D06020702" pitchFamily="82" charset="0"/>
              </a:rPr>
              <a:t>A</a:t>
            </a:r>
            <a:r>
              <a:rPr lang="en-US" sz="6700" b="1" dirty="0" smtClean="0">
                <a:solidFill>
                  <a:schemeClr val="bg2">
                    <a:lumMod val="50000"/>
                  </a:schemeClr>
                </a:solidFill>
                <a:latin typeface="Jokerman" panose="04090605060D06020702" pitchFamily="82" charset="0"/>
              </a:rPr>
              <a:t>T</a:t>
            </a:r>
            <a:r>
              <a:rPr lang="en-US" sz="6700" b="1" dirty="0" smtClean="0">
                <a:solidFill>
                  <a:srgbClr val="FB25E2"/>
                </a:solidFill>
                <a:latin typeface="Jokerman" panose="04090605060D06020702" pitchFamily="82" charset="0"/>
              </a:rPr>
              <a:t>C</a:t>
            </a:r>
            <a:r>
              <a:rPr lang="en-US" sz="6700" b="1" dirty="0" smtClean="0">
                <a:solidFill>
                  <a:srgbClr val="C00000"/>
                </a:solidFill>
                <a:latin typeface="Jokerman" panose="04090605060D06020702" pitchFamily="82" charset="0"/>
              </a:rPr>
              <a:t>H</a:t>
            </a:r>
            <a:r>
              <a:rPr lang="en-IN" sz="6700" b="1" dirty="0">
                <a:solidFill>
                  <a:srgbClr val="00B0F0"/>
                </a:solidFill>
                <a:latin typeface="Jokerman" panose="04090605060D06020702" pitchFamily="82" charset="0"/>
              </a:rPr>
              <a:t/>
            </a:r>
            <a:br>
              <a:rPr lang="en-IN" sz="6700" b="1" dirty="0">
                <a:solidFill>
                  <a:srgbClr val="00B0F0"/>
                </a:solidFill>
                <a:latin typeface="Jokerman" panose="04090605060D06020702" pitchFamily="82" charset="0"/>
              </a:rPr>
            </a:br>
            <a:endParaRPr lang="en-IN" b="1" dirty="0">
              <a:solidFill>
                <a:srgbClr val="00B0F0"/>
              </a:solidFill>
              <a:latin typeface="Jokerman" panose="04090605060D06020702" pitchFamily="82" charset="0"/>
            </a:endParaRPr>
          </a:p>
        </p:txBody>
      </p:sp>
      <p:sp>
        <p:nvSpPr>
          <p:cNvPr id="3" name="Content Placeholder 2"/>
          <p:cNvSpPr>
            <a:spLocks noGrp="1"/>
          </p:cNvSpPr>
          <p:nvPr>
            <p:ph idx="1"/>
          </p:nvPr>
        </p:nvSpPr>
        <p:spPr>
          <a:xfrm>
            <a:off x="669701" y="745589"/>
            <a:ext cx="10834912" cy="5951426"/>
          </a:xfrm>
        </p:spPr>
        <p:txBody>
          <a:bodyPr>
            <a:noAutofit/>
          </a:bodyPr>
          <a:lstStyle/>
          <a:p>
            <a:pPr lvl="0"/>
            <a:r>
              <a:rPr lang="en-US" sz="2000" b="1" dirty="0">
                <a:solidFill>
                  <a:srgbClr val="00B0F0"/>
                </a:solidFill>
                <a:latin typeface="Times New Roman" panose="02020603050405020304" pitchFamily="18" charset="0"/>
                <a:cs typeface="Times New Roman" panose="02020603050405020304" pitchFamily="18" charset="0"/>
              </a:rPr>
              <a:t>W = Words</a:t>
            </a:r>
            <a:endParaRPr lang="en-IN" sz="2000" b="1" dirty="0">
              <a:solidFill>
                <a:srgbClr val="00B0F0"/>
              </a:solidFill>
              <a:latin typeface="Times New Roman" panose="02020603050405020304" pitchFamily="18" charset="0"/>
              <a:cs typeface="Times New Roman" panose="02020603050405020304" pitchFamily="18" charset="0"/>
            </a:endParaRPr>
          </a:p>
          <a:p>
            <a:pPr lvl="0"/>
            <a:r>
              <a:rPr lang="en-US" sz="2000" b="1" dirty="0">
                <a:solidFill>
                  <a:srgbClr val="FF0000"/>
                </a:solidFill>
                <a:latin typeface="Times New Roman" panose="02020603050405020304" pitchFamily="18" charset="0"/>
                <a:cs typeface="Times New Roman" panose="02020603050405020304" pitchFamily="18" charset="0"/>
              </a:rPr>
              <a:t>A  =Action</a:t>
            </a:r>
            <a:endParaRPr lang="en-IN" sz="2000" b="1" dirty="0">
              <a:solidFill>
                <a:srgbClr val="FF0000"/>
              </a:solidFill>
              <a:latin typeface="Times New Roman" panose="02020603050405020304" pitchFamily="18" charset="0"/>
              <a:cs typeface="Times New Roman" panose="02020603050405020304" pitchFamily="18" charset="0"/>
            </a:endParaRPr>
          </a:p>
          <a:p>
            <a:pPr lvl="0"/>
            <a:r>
              <a:rPr lang="en-US" sz="2000" b="1" dirty="0">
                <a:solidFill>
                  <a:srgbClr val="92D050"/>
                </a:solidFill>
                <a:latin typeface="Times New Roman" panose="02020603050405020304" pitchFamily="18" charset="0"/>
                <a:cs typeface="Times New Roman" panose="02020603050405020304" pitchFamily="18" charset="0"/>
              </a:rPr>
              <a:t>T  =  Thoughts</a:t>
            </a:r>
            <a:endParaRPr lang="en-IN" sz="2000" b="1" dirty="0">
              <a:solidFill>
                <a:srgbClr val="92D050"/>
              </a:solidFill>
              <a:latin typeface="Times New Roman" panose="02020603050405020304" pitchFamily="18" charset="0"/>
              <a:cs typeface="Times New Roman" panose="02020603050405020304" pitchFamily="18" charset="0"/>
            </a:endParaRPr>
          </a:p>
          <a:p>
            <a:pPr lvl="0"/>
            <a:r>
              <a:rPr lang="en-US" sz="2000" b="1" dirty="0">
                <a:solidFill>
                  <a:srgbClr val="FB25E2"/>
                </a:solidFill>
                <a:latin typeface="Times New Roman" panose="02020603050405020304" pitchFamily="18" charset="0"/>
                <a:cs typeface="Times New Roman" panose="02020603050405020304" pitchFamily="18" charset="0"/>
              </a:rPr>
              <a:t>C  =  Character</a:t>
            </a:r>
            <a:endParaRPr lang="en-IN" sz="2000" b="1" dirty="0">
              <a:solidFill>
                <a:srgbClr val="FB25E2"/>
              </a:solidFill>
              <a:latin typeface="Times New Roman" panose="02020603050405020304" pitchFamily="18" charset="0"/>
              <a:cs typeface="Times New Roman" panose="02020603050405020304" pitchFamily="18" charset="0"/>
            </a:endParaRPr>
          </a:p>
          <a:p>
            <a:pPr lvl="0"/>
            <a:r>
              <a:rPr lang="en-US" sz="2000" b="1" dirty="0">
                <a:solidFill>
                  <a:srgbClr val="C00000"/>
                </a:solidFill>
                <a:latin typeface="Times New Roman" panose="02020603050405020304" pitchFamily="18" charset="0"/>
                <a:cs typeface="Times New Roman" panose="02020603050405020304" pitchFamily="18" charset="0"/>
              </a:rPr>
              <a:t>H  =  Heart</a:t>
            </a:r>
            <a:endParaRPr lang="en-IN" sz="2000" b="1" dirty="0">
              <a:solidFill>
                <a:srgbClr val="C00000"/>
              </a:solidFill>
              <a:latin typeface="Times New Roman" panose="02020603050405020304" pitchFamily="18" charset="0"/>
              <a:cs typeface="Times New Roman" panose="02020603050405020304" pitchFamily="18" charset="0"/>
            </a:endParaRPr>
          </a:p>
          <a:p>
            <a:pPr lvl="0"/>
            <a:r>
              <a:rPr lang="en-US" sz="2000" b="1" dirty="0">
                <a:solidFill>
                  <a:srgbClr val="0070C0"/>
                </a:solidFill>
                <a:latin typeface="Times New Roman" panose="02020603050405020304" pitchFamily="18" charset="0"/>
                <a:cs typeface="Times New Roman" panose="02020603050405020304" pitchFamily="18" charset="0"/>
              </a:rPr>
              <a:t>Watch your definitions</a:t>
            </a:r>
            <a:endParaRPr lang="en-IN" sz="2000" b="1" dirty="0">
              <a:solidFill>
                <a:srgbClr val="0070C0"/>
              </a:solidFill>
              <a:latin typeface="Times New Roman" panose="02020603050405020304" pitchFamily="18" charset="0"/>
              <a:cs typeface="Times New Roman" panose="02020603050405020304" pitchFamily="18" charset="0"/>
            </a:endParaRPr>
          </a:p>
          <a:p>
            <a:pPr lvl="0"/>
            <a:r>
              <a:rPr lang="en-US" sz="2000" b="1" dirty="0">
                <a:solidFill>
                  <a:srgbClr val="FF0000"/>
                </a:solidFill>
                <a:latin typeface="Times New Roman" panose="02020603050405020304" pitchFamily="18" charset="0"/>
                <a:cs typeface="Times New Roman" panose="02020603050405020304" pitchFamily="18" charset="0"/>
              </a:rPr>
              <a:t>They become thoughts</a:t>
            </a:r>
            <a:endParaRPr lang="en-IN" sz="2000" b="1" dirty="0">
              <a:solidFill>
                <a:srgbClr val="FF0000"/>
              </a:solidFill>
              <a:latin typeface="Times New Roman" panose="02020603050405020304" pitchFamily="18" charset="0"/>
              <a:cs typeface="Times New Roman" panose="02020603050405020304" pitchFamily="18" charset="0"/>
            </a:endParaRPr>
          </a:p>
          <a:p>
            <a:pPr lvl="0"/>
            <a:r>
              <a:rPr lang="en-US" sz="2000" b="1" dirty="0">
                <a:solidFill>
                  <a:srgbClr val="0070C0"/>
                </a:solidFill>
                <a:latin typeface="Times New Roman" panose="02020603050405020304" pitchFamily="18" charset="0"/>
                <a:cs typeface="Times New Roman" panose="02020603050405020304" pitchFamily="18" charset="0"/>
              </a:rPr>
              <a:t>Watch your thoughts</a:t>
            </a:r>
            <a:endParaRPr lang="en-IN" sz="2000" b="1" dirty="0">
              <a:solidFill>
                <a:srgbClr val="0070C0"/>
              </a:solidFill>
              <a:latin typeface="Times New Roman" panose="02020603050405020304" pitchFamily="18" charset="0"/>
              <a:cs typeface="Times New Roman" panose="02020603050405020304" pitchFamily="18" charset="0"/>
            </a:endParaRPr>
          </a:p>
          <a:p>
            <a:pPr lvl="0"/>
            <a:r>
              <a:rPr lang="en-US" sz="2000" b="1" dirty="0">
                <a:solidFill>
                  <a:srgbClr val="FF0000"/>
                </a:solidFill>
                <a:latin typeface="Times New Roman" panose="02020603050405020304" pitchFamily="18" charset="0"/>
                <a:cs typeface="Times New Roman" panose="02020603050405020304" pitchFamily="18" charset="0"/>
              </a:rPr>
              <a:t>They become words</a:t>
            </a:r>
            <a:endParaRPr lang="en-IN" sz="2000" b="1" dirty="0">
              <a:solidFill>
                <a:srgbClr val="FF0000"/>
              </a:solidFill>
              <a:latin typeface="Times New Roman" panose="02020603050405020304" pitchFamily="18" charset="0"/>
              <a:cs typeface="Times New Roman" panose="02020603050405020304" pitchFamily="18" charset="0"/>
            </a:endParaRPr>
          </a:p>
          <a:p>
            <a:pPr lvl="0"/>
            <a:r>
              <a:rPr lang="en-US" sz="2000" b="1" dirty="0">
                <a:solidFill>
                  <a:srgbClr val="0070C0"/>
                </a:solidFill>
                <a:latin typeface="Times New Roman" panose="02020603050405020304" pitchFamily="18" charset="0"/>
                <a:cs typeface="Times New Roman" panose="02020603050405020304" pitchFamily="18" charset="0"/>
              </a:rPr>
              <a:t>Watch your words</a:t>
            </a:r>
            <a:endParaRPr lang="en-IN" sz="2000" b="1" dirty="0">
              <a:solidFill>
                <a:srgbClr val="0070C0"/>
              </a:solidFill>
              <a:latin typeface="Times New Roman" panose="02020603050405020304" pitchFamily="18" charset="0"/>
              <a:cs typeface="Times New Roman" panose="02020603050405020304" pitchFamily="18" charset="0"/>
            </a:endParaRPr>
          </a:p>
          <a:p>
            <a:pPr lvl="0"/>
            <a:r>
              <a:rPr lang="en-US" sz="2000" b="1" dirty="0">
                <a:solidFill>
                  <a:srgbClr val="FF0000"/>
                </a:solidFill>
                <a:latin typeface="Times New Roman" panose="02020603050405020304" pitchFamily="18" charset="0"/>
                <a:cs typeface="Times New Roman" panose="02020603050405020304" pitchFamily="18" charset="0"/>
              </a:rPr>
              <a:t>They become actions</a:t>
            </a:r>
            <a:endParaRPr lang="en-IN" sz="2000" b="1" dirty="0">
              <a:solidFill>
                <a:srgbClr val="FF0000"/>
              </a:solidFill>
              <a:latin typeface="Times New Roman" panose="02020603050405020304" pitchFamily="18" charset="0"/>
              <a:cs typeface="Times New Roman" panose="02020603050405020304" pitchFamily="18" charset="0"/>
            </a:endParaRPr>
          </a:p>
          <a:p>
            <a:pPr lvl="0"/>
            <a:r>
              <a:rPr lang="en-US" sz="2000" b="1" dirty="0">
                <a:solidFill>
                  <a:srgbClr val="0070C0"/>
                </a:solidFill>
                <a:latin typeface="Times New Roman" panose="02020603050405020304" pitchFamily="18" charset="0"/>
                <a:cs typeface="Times New Roman" panose="02020603050405020304" pitchFamily="18" charset="0"/>
              </a:rPr>
              <a:t>Watch your actions</a:t>
            </a:r>
            <a:endParaRPr lang="en-IN" sz="2000" b="1" dirty="0">
              <a:solidFill>
                <a:srgbClr val="0070C0"/>
              </a:solidFill>
              <a:latin typeface="Times New Roman" panose="02020603050405020304" pitchFamily="18" charset="0"/>
              <a:cs typeface="Times New Roman" panose="02020603050405020304" pitchFamily="18" charset="0"/>
            </a:endParaRPr>
          </a:p>
          <a:p>
            <a:pPr lvl="0"/>
            <a:r>
              <a:rPr lang="en-US" sz="2000" b="1" dirty="0">
                <a:solidFill>
                  <a:srgbClr val="FF0000"/>
                </a:solidFill>
                <a:latin typeface="Times New Roman" panose="02020603050405020304" pitchFamily="18" charset="0"/>
                <a:cs typeface="Times New Roman" panose="02020603050405020304" pitchFamily="18" charset="0"/>
              </a:rPr>
              <a:t>They become your destiny</a:t>
            </a:r>
            <a:endParaRPr lang="en-IN" sz="2000" b="1" dirty="0">
              <a:solidFill>
                <a:srgbClr val="FF0000"/>
              </a:solidFill>
              <a:latin typeface="Times New Roman" panose="02020603050405020304" pitchFamily="18" charset="0"/>
              <a:cs typeface="Times New Roman" panose="02020603050405020304" pitchFamily="18" charset="0"/>
            </a:endParaRPr>
          </a:p>
          <a:p>
            <a:r>
              <a:rPr lang="en-US" sz="2000" b="1" dirty="0">
                <a:solidFill>
                  <a:schemeClr val="tx1"/>
                </a:solidFill>
                <a:latin typeface="+mj-lt"/>
              </a:rPr>
              <a:t> </a:t>
            </a:r>
            <a:endParaRPr lang="en-IN" sz="2000" b="1" dirty="0">
              <a:solidFill>
                <a:schemeClr val="tx1"/>
              </a:solidFill>
              <a:latin typeface="+mj-lt"/>
            </a:endParaRPr>
          </a:p>
          <a:p>
            <a:endParaRPr lang="en-IN" sz="2000" dirty="0"/>
          </a:p>
        </p:txBody>
      </p:sp>
    </p:spTree>
    <p:extLst>
      <p:ext uri="{BB962C8B-B14F-4D97-AF65-F5344CB8AC3E}">
        <p14:creationId xmlns:p14="http://schemas.microsoft.com/office/powerpoint/2010/main" val="4052631895"/>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6975" y="624110"/>
            <a:ext cx="10757637" cy="406200"/>
          </a:xfrm>
        </p:spPr>
        <p:txBody>
          <a:bodyPr>
            <a:normAutofit fontScale="90000"/>
          </a:bodyPr>
          <a:lstStyle/>
          <a:p>
            <a:r>
              <a:rPr lang="en-IN" dirty="0" smtClean="0"/>
              <a:t>.</a:t>
            </a:r>
            <a:endParaRPr lang="en-IN" dirty="0"/>
          </a:p>
        </p:txBody>
      </p:sp>
      <p:sp>
        <p:nvSpPr>
          <p:cNvPr id="3" name="Content Placeholder 2"/>
          <p:cNvSpPr>
            <a:spLocks noGrp="1"/>
          </p:cNvSpPr>
          <p:nvPr>
            <p:ph idx="1"/>
          </p:nvPr>
        </p:nvSpPr>
        <p:spPr>
          <a:xfrm>
            <a:off x="484846" y="-102974"/>
            <a:ext cx="11707154" cy="6960974"/>
          </a:xfrm>
        </p:spPr>
        <p:txBody>
          <a:bodyPr>
            <a:normAutofit/>
          </a:bodyPr>
          <a:lstStyle/>
          <a:p>
            <a:r>
              <a:rPr lang="en-IN" sz="11500" dirty="0" smtClean="0">
                <a:solidFill>
                  <a:srgbClr val="0070C0"/>
                </a:solidFill>
                <a:latin typeface="Algerian" panose="04020705040A02060702" pitchFamily="82" charset="0"/>
              </a:rPr>
              <a:t>THANK YOU</a:t>
            </a:r>
            <a:endParaRPr lang="en-IN" sz="11500" dirty="0">
              <a:solidFill>
                <a:srgbClr val="0070C0"/>
              </a:solidFill>
              <a:latin typeface="Algerian" panose="04020705040A02060702" pitchFamily="82" charset="0"/>
            </a:endParaRPr>
          </a:p>
        </p:txBody>
      </p:sp>
      <p:sp>
        <p:nvSpPr>
          <p:cNvPr id="4" name="Rectangle 3"/>
          <p:cNvSpPr/>
          <p:nvPr/>
        </p:nvSpPr>
        <p:spPr>
          <a:xfrm>
            <a:off x="3781166" y="3377513"/>
            <a:ext cx="7723445" cy="1938992"/>
          </a:xfrm>
          <a:prstGeom prst="rect">
            <a:avLst/>
          </a:prstGeom>
        </p:spPr>
        <p:txBody>
          <a:bodyPr wrap="square">
            <a:spAutoFit/>
          </a:bodyPr>
          <a:lstStyle/>
          <a:p>
            <a:r>
              <a:rPr lang="en-IN" sz="2400" b="1" smtClean="0">
                <a:solidFill>
                  <a:srgbClr val="00B0F0"/>
                </a:solidFill>
                <a:latin typeface="Times New Roman" panose="02020603050405020304" pitchFamily="18" charset="0"/>
                <a:cs typeface="Times New Roman" panose="02020603050405020304" pitchFamily="18" charset="0"/>
              </a:rPr>
              <a:t>                            </a:t>
            </a:r>
            <a:r>
              <a:rPr lang="en-IN" sz="2400" b="1" dirty="0" err="1" smtClean="0">
                <a:solidFill>
                  <a:srgbClr val="00B0F0"/>
                </a:solidFill>
                <a:latin typeface="Times New Roman" panose="02020603050405020304" pitchFamily="18" charset="0"/>
                <a:cs typeface="Times New Roman" panose="02020603050405020304" pitchFamily="18" charset="0"/>
              </a:rPr>
              <a:t>Dr</a:t>
            </a:r>
            <a:r>
              <a:rPr lang="en-IN" sz="2400" b="1" dirty="0" err="1">
                <a:solidFill>
                  <a:srgbClr val="00B0F0"/>
                </a:solidFill>
                <a:latin typeface="Times New Roman" panose="02020603050405020304" pitchFamily="18" charset="0"/>
                <a:cs typeface="Times New Roman" panose="02020603050405020304" pitchFamily="18" charset="0"/>
              </a:rPr>
              <a:t>.</a:t>
            </a:r>
            <a:r>
              <a:rPr lang="en-IN" sz="2400" b="1" dirty="0">
                <a:solidFill>
                  <a:srgbClr val="00B0F0"/>
                </a:solidFill>
                <a:latin typeface="Times New Roman" panose="02020603050405020304" pitchFamily="18" charset="0"/>
                <a:cs typeface="Times New Roman" panose="02020603050405020304" pitchFamily="18" charset="0"/>
              </a:rPr>
              <a:t> </a:t>
            </a:r>
            <a:r>
              <a:rPr lang="en-IN" sz="2400" b="1" dirty="0" err="1">
                <a:solidFill>
                  <a:srgbClr val="00B0F0"/>
                </a:solidFill>
                <a:latin typeface="Times New Roman" panose="02020603050405020304" pitchFamily="18" charset="0"/>
                <a:cs typeface="Times New Roman" panose="02020603050405020304" pitchFamily="18" charset="0"/>
              </a:rPr>
              <a:t>T.Sivasakthi</a:t>
            </a:r>
            <a:r>
              <a:rPr lang="en-IN" sz="2400" b="1" dirty="0">
                <a:solidFill>
                  <a:srgbClr val="00B0F0"/>
                </a:solidFill>
                <a:latin typeface="Times New Roman" panose="02020603050405020304" pitchFamily="18" charset="0"/>
                <a:cs typeface="Times New Roman" panose="02020603050405020304" pitchFamily="18" charset="0"/>
              </a:rPr>
              <a:t> </a:t>
            </a:r>
            <a:r>
              <a:rPr lang="en-IN" sz="2400" b="1" dirty="0" err="1">
                <a:solidFill>
                  <a:srgbClr val="00B0F0"/>
                </a:solidFill>
                <a:latin typeface="Times New Roman" panose="02020603050405020304" pitchFamily="18" charset="0"/>
                <a:cs typeface="Times New Roman" panose="02020603050405020304" pitchFamily="18" charset="0"/>
              </a:rPr>
              <a:t>Rajammal</a:t>
            </a:r>
            <a:endParaRPr lang="en-IN" sz="2400" b="1" dirty="0">
              <a:solidFill>
                <a:srgbClr val="00B0F0"/>
              </a:solidFill>
              <a:latin typeface="Times New Roman" panose="02020603050405020304" pitchFamily="18" charset="0"/>
              <a:cs typeface="Times New Roman" panose="02020603050405020304" pitchFamily="18" charset="0"/>
            </a:endParaRPr>
          </a:p>
          <a:p>
            <a:r>
              <a:rPr lang="en-IN" sz="2400" b="1" dirty="0">
                <a:solidFill>
                  <a:srgbClr val="002060"/>
                </a:solidFill>
                <a:latin typeface="Times New Roman" panose="02020603050405020304" pitchFamily="18" charset="0"/>
                <a:cs typeface="Times New Roman" panose="02020603050405020304" pitchFamily="18" charset="0"/>
              </a:rPr>
              <a:t>                                  </a:t>
            </a:r>
            <a:r>
              <a:rPr lang="en-IN" sz="2400" b="1" dirty="0" smtClean="0">
                <a:solidFill>
                  <a:srgbClr val="002060"/>
                </a:solidFill>
                <a:latin typeface="Times New Roman" panose="02020603050405020304" pitchFamily="18" charset="0"/>
                <a:cs typeface="Times New Roman" panose="02020603050405020304" pitchFamily="18" charset="0"/>
              </a:rPr>
              <a:t>Assistant </a:t>
            </a:r>
            <a:r>
              <a:rPr lang="en-IN" sz="2400" b="1" dirty="0">
                <a:solidFill>
                  <a:srgbClr val="002060"/>
                </a:solidFill>
                <a:latin typeface="Times New Roman" panose="02020603050405020304" pitchFamily="18" charset="0"/>
                <a:cs typeface="Times New Roman" panose="02020603050405020304" pitchFamily="18" charset="0"/>
              </a:rPr>
              <a:t>Professor, </a:t>
            </a:r>
          </a:p>
          <a:p>
            <a:r>
              <a:rPr lang="en-IN" sz="2400" b="1" dirty="0">
                <a:solidFill>
                  <a:srgbClr val="002060"/>
                </a:solidFill>
                <a:latin typeface="Times New Roman" panose="02020603050405020304" pitchFamily="18" charset="0"/>
                <a:cs typeface="Times New Roman" panose="02020603050405020304" pitchFamily="18" charset="0"/>
              </a:rPr>
              <a:t>             </a:t>
            </a:r>
            <a:r>
              <a:rPr lang="en-IN" sz="2400" b="1" dirty="0" smtClean="0">
                <a:solidFill>
                  <a:srgbClr val="002060"/>
                </a:solidFill>
                <a:latin typeface="Times New Roman" panose="02020603050405020304" pitchFamily="18" charset="0"/>
                <a:cs typeface="Times New Roman" panose="02020603050405020304" pitchFamily="18" charset="0"/>
              </a:rPr>
              <a:t>     Department </a:t>
            </a:r>
            <a:r>
              <a:rPr lang="en-IN" sz="2400" b="1" dirty="0">
                <a:solidFill>
                  <a:srgbClr val="002060"/>
                </a:solidFill>
                <a:latin typeface="Times New Roman" panose="02020603050405020304" pitchFamily="18" charset="0"/>
                <a:cs typeface="Times New Roman" panose="02020603050405020304" pitchFamily="18" charset="0"/>
              </a:rPr>
              <a:t>of Educational Psychology, </a:t>
            </a:r>
          </a:p>
          <a:p>
            <a:r>
              <a:rPr lang="en-IN" sz="2400" b="1" dirty="0">
                <a:solidFill>
                  <a:srgbClr val="002060"/>
                </a:solidFill>
                <a:latin typeface="Times New Roman" panose="02020603050405020304" pitchFamily="18" charset="0"/>
                <a:cs typeface="Times New Roman" panose="02020603050405020304" pitchFamily="18" charset="0"/>
              </a:rPr>
              <a:t>                </a:t>
            </a:r>
            <a:r>
              <a:rPr lang="en-IN" sz="2400" b="1" dirty="0" smtClean="0">
                <a:solidFill>
                  <a:srgbClr val="002060"/>
                </a:solidFill>
                <a:latin typeface="Times New Roman" panose="02020603050405020304" pitchFamily="18" charset="0"/>
                <a:cs typeface="Times New Roman" panose="02020603050405020304" pitchFamily="18" charset="0"/>
              </a:rPr>
              <a:t>Tamil </a:t>
            </a:r>
            <a:r>
              <a:rPr lang="en-IN" sz="2400" b="1" dirty="0">
                <a:solidFill>
                  <a:srgbClr val="002060"/>
                </a:solidFill>
                <a:latin typeface="Times New Roman" panose="02020603050405020304" pitchFamily="18" charset="0"/>
                <a:cs typeface="Times New Roman" panose="02020603050405020304" pitchFamily="18" charset="0"/>
              </a:rPr>
              <a:t>Nadu Teachers Education University, </a:t>
            </a:r>
          </a:p>
          <a:p>
            <a:r>
              <a:rPr lang="en-IN" sz="2400" b="1" dirty="0">
                <a:solidFill>
                  <a:srgbClr val="002060"/>
                </a:solidFill>
                <a:latin typeface="Times New Roman" panose="02020603050405020304" pitchFamily="18" charset="0"/>
                <a:cs typeface="Times New Roman" panose="02020603050405020304" pitchFamily="18" charset="0"/>
              </a:rPr>
              <a:t>                        </a:t>
            </a:r>
            <a:r>
              <a:rPr lang="en-IN" sz="2400" b="1" dirty="0" smtClean="0">
                <a:solidFill>
                  <a:srgbClr val="002060"/>
                </a:solidFill>
                <a:latin typeface="Times New Roman" panose="02020603050405020304" pitchFamily="18" charset="0"/>
                <a:cs typeface="Times New Roman" panose="02020603050405020304" pitchFamily="18" charset="0"/>
              </a:rPr>
              <a:t>  </a:t>
            </a:r>
            <a:r>
              <a:rPr lang="en-IN" sz="2400" b="1" dirty="0" err="1">
                <a:solidFill>
                  <a:srgbClr val="002060"/>
                </a:solidFill>
                <a:latin typeface="Times New Roman" panose="02020603050405020304" pitchFamily="18" charset="0"/>
                <a:cs typeface="Times New Roman" panose="02020603050405020304" pitchFamily="18" charset="0"/>
              </a:rPr>
              <a:t>Karappakkam</a:t>
            </a:r>
            <a:r>
              <a:rPr lang="en-IN" sz="2400" b="1" dirty="0">
                <a:solidFill>
                  <a:srgbClr val="002060"/>
                </a:solidFill>
                <a:latin typeface="Times New Roman" panose="02020603050405020304" pitchFamily="18" charset="0"/>
                <a:cs typeface="Times New Roman" panose="02020603050405020304" pitchFamily="18" charset="0"/>
              </a:rPr>
              <a:t>, Chennai -97.</a:t>
            </a:r>
          </a:p>
        </p:txBody>
      </p:sp>
    </p:spTree>
    <p:extLst>
      <p:ext uri="{BB962C8B-B14F-4D97-AF65-F5344CB8AC3E}">
        <p14:creationId xmlns:p14="http://schemas.microsoft.com/office/powerpoint/2010/main" val="1692232182"/>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4320" y="182880"/>
            <a:ext cx="11635740" cy="2811780"/>
          </a:xfrm>
        </p:spPr>
        <p:txBody>
          <a:bodyPr>
            <a:normAutofit fontScale="90000"/>
          </a:bodyPr>
          <a:lstStyle/>
          <a:p>
            <a:r>
              <a:rPr lang="en-US" sz="4400" b="1" dirty="0" smtClean="0">
                <a:solidFill>
                  <a:srgbClr val="0070C0"/>
                </a:solidFill>
              </a:rPr>
              <a:t>         What </a:t>
            </a:r>
            <a:r>
              <a:rPr lang="en-US" sz="4400" b="1" dirty="0">
                <a:solidFill>
                  <a:srgbClr val="0070C0"/>
                </a:solidFill>
              </a:rPr>
              <a:t>is Personality Development</a:t>
            </a:r>
            <a:r>
              <a:rPr lang="en-US" sz="4400" b="1" dirty="0" smtClean="0">
                <a:solidFill>
                  <a:srgbClr val="0070C0"/>
                </a:solidFill>
              </a:rPr>
              <a:t>?</a:t>
            </a:r>
            <a:r>
              <a:rPr lang="en-US" b="1" dirty="0" smtClean="0"/>
              <a:t/>
            </a:r>
            <a:br>
              <a:rPr lang="en-US" b="1" dirty="0" smtClean="0"/>
            </a:br>
            <a:r>
              <a:rPr lang="en-IN" dirty="0"/>
              <a:t/>
            </a:r>
            <a:br>
              <a:rPr lang="en-IN" dirty="0"/>
            </a:br>
            <a:r>
              <a:rPr lang="en-US" b="1" dirty="0"/>
              <a:t>Personality development is actually the development from the organized pattern of attitudes and </a:t>
            </a:r>
            <a:r>
              <a:rPr lang="en-US" b="1" dirty="0" err="1"/>
              <a:t>behaviours</a:t>
            </a:r>
            <a:r>
              <a:rPr lang="en-US" b="1" dirty="0"/>
              <a:t> which makes an individual distinctive.</a:t>
            </a:r>
            <a:endParaRPr lang="en-IN" dirty="0"/>
          </a:p>
        </p:txBody>
      </p:sp>
      <p:sp>
        <p:nvSpPr>
          <p:cNvPr id="3" name="Content Placeholder 2"/>
          <p:cNvSpPr>
            <a:spLocks noGrp="1"/>
          </p:cNvSpPr>
          <p:nvPr>
            <p:ph idx="1"/>
          </p:nvPr>
        </p:nvSpPr>
        <p:spPr>
          <a:xfrm>
            <a:off x="274320" y="2994660"/>
            <a:ext cx="11917680" cy="3703320"/>
          </a:xfrm>
        </p:spPr>
        <p:txBody>
          <a:bodyPr/>
          <a:lstStyle/>
          <a:p>
            <a:r>
              <a:rPr lang="en-US" sz="4000" b="1" dirty="0"/>
              <a:t>PERSONALIY</a:t>
            </a:r>
            <a:endParaRPr lang="en-IN" sz="4000" dirty="0"/>
          </a:p>
          <a:p>
            <a:r>
              <a:rPr lang="en-US" sz="4000" b="1" dirty="0"/>
              <a:t>Thoughts</a:t>
            </a:r>
            <a:endParaRPr lang="en-IN" sz="4000" dirty="0"/>
          </a:p>
          <a:p>
            <a:r>
              <a:rPr lang="en-US" sz="4000" b="1" dirty="0"/>
              <a:t>Emotions</a:t>
            </a:r>
            <a:endParaRPr lang="en-IN" sz="4000" dirty="0"/>
          </a:p>
          <a:p>
            <a:r>
              <a:rPr lang="en-US" sz="4000" b="1" dirty="0" err="1" smtClean="0"/>
              <a:t>Behaviour</a:t>
            </a:r>
            <a:endParaRPr lang="en-IN" dirty="0"/>
          </a:p>
          <a:p>
            <a:endParaRPr lang="en-IN" dirty="0"/>
          </a:p>
        </p:txBody>
      </p:sp>
    </p:spTree>
    <p:extLst>
      <p:ext uri="{BB962C8B-B14F-4D97-AF65-F5344CB8AC3E}">
        <p14:creationId xmlns:p14="http://schemas.microsoft.com/office/powerpoint/2010/main" val="118242134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1064" y="624110"/>
            <a:ext cx="11320529" cy="1280890"/>
          </a:xfrm>
        </p:spPr>
        <p:txBody>
          <a:bodyPr>
            <a:normAutofit fontScale="90000"/>
          </a:bodyPr>
          <a:lstStyle/>
          <a:p>
            <a:r>
              <a:rPr lang="en-US" sz="4400" b="1" dirty="0" smtClean="0"/>
              <a:t>      Role </a:t>
            </a:r>
            <a:r>
              <a:rPr lang="en-US" sz="4400" b="1" dirty="0"/>
              <a:t>of teachers in student personality</a:t>
            </a:r>
            <a:endParaRPr lang="en-IN" sz="4400" b="1" dirty="0"/>
          </a:p>
        </p:txBody>
      </p:sp>
      <p:sp>
        <p:nvSpPr>
          <p:cNvPr id="3" name="Content Placeholder 2"/>
          <p:cNvSpPr>
            <a:spLocks noGrp="1"/>
          </p:cNvSpPr>
          <p:nvPr>
            <p:ph idx="1"/>
          </p:nvPr>
        </p:nvSpPr>
        <p:spPr>
          <a:xfrm>
            <a:off x="631066" y="1905001"/>
            <a:ext cx="10873547" cy="4598830"/>
          </a:xfrm>
        </p:spPr>
        <p:txBody>
          <a:bodyPr>
            <a:normAutofit/>
          </a:bodyPr>
          <a:lstStyle/>
          <a:p>
            <a:r>
              <a:rPr lang="en-US" b="1" dirty="0" smtClean="0"/>
              <a:t>1.Encourage </a:t>
            </a:r>
            <a:r>
              <a:rPr lang="en-US" b="1" dirty="0"/>
              <a:t>role models  </a:t>
            </a:r>
            <a:endParaRPr lang="en-US" b="1" dirty="0" smtClean="0"/>
          </a:p>
          <a:p>
            <a:r>
              <a:rPr lang="en-US" b="1" dirty="0" smtClean="0"/>
              <a:t>2.Character </a:t>
            </a:r>
            <a:r>
              <a:rPr lang="en-US" b="1" dirty="0"/>
              <a:t>building        </a:t>
            </a:r>
            <a:endParaRPr lang="en-US" b="1" dirty="0" smtClean="0"/>
          </a:p>
          <a:p>
            <a:r>
              <a:rPr lang="en-US" b="1" dirty="0" smtClean="0"/>
              <a:t>3</a:t>
            </a:r>
            <a:r>
              <a:rPr lang="en-US" b="1" dirty="0"/>
              <a:t>. Set Principles &amp; Discipline.                 </a:t>
            </a:r>
            <a:endParaRPr lang="en-US" b="1" dirty="0" smtClean="0"/>
          </a:p>
          <a:p>
            <a:r>
              <a:rPr lang="en-US" b="1" dirty="0" smtClean="0"/>
              <a:t>4.Build </a:t>
            </a:r>
            <a:r>
              <a:rPr lang="en-US" b="1" dirty="0"/>
              <a:t>Empathy </a:t>
            </a:r>
            <a:endParaRPr lang="en-US" b="1" dirty="0" smtClean="0"/>
          </a:p>
          <a:p>
            <a:r>
              <a:rPr lang="en-US" b="1" dirty="0" smtClean="0"/>
              <a:t>5</a:t>
            </a:r>
            <a:r>
              <a:rPr lang="en-US" b="1" dirty="0"/>
              <a:t>. Insist of respect </a:t>
            </a:r>
            <a:endParaRPr lang="en-US" b="1" dirty="0" smtClean="0"/>
          </a:p>
          <a:p>
            <a:r>
              <a:rPr lang="en-US" b="1" dirty="0" smtClean="0"/>
              <a:t>6</a:t>
            </a:r>
            <a:r>
              <a:rPr lang="en-US" b="1" dirty="0"/>
              <a:t>. Volunteerism </a:t>
            </a:r>
            <a:endParaRPr lang="en-US" b="1" dirty="0" smtClean="0"/>
          </a:p>
          <a:p>
            <a:r>
              <a:rPr lang="en-US" b="1" dirty="0" smtClean="0"/>
              <a:t>7</a:t>
            </a:r>
            <a:r>
              <a:rPr lang="en-US" b="1" dirty="0"/>
              <a:t>. Actions speak </a:t>
            </a:r>
            <a:endParaRPr lang="en-US" b="1" dirty="0" smtClean="0"/>
          </a:p>
          <a:p>
            <a:r>
              <a:rPr lang="en-US" b="1" dirty="0" smtClean="0"/>
              <a:t>8</a:t>
            </a:r>
            <a:r>
              <a:rPr lang="en-US" b="1" dirty="0"/>
              <a:t>. Avoid Labels </a:t>
            </a:r>
            <a:endParaRPr lang="en-US" b="1" dirty="0" smtClean="0"/>
          </a:p>
          <a:p>
            <a:r>
              <a:rPr lang="en-US" b="1" dirty="0" smtClean="0"/>
              <a:t>9.Punish </a:t>
            </a:r>
            <a:r>
              <a:rPr lang="en-US" b="1" dirty="0"/>
              <a:t>Lovingly  </a:t>
            </a:r>
            <a:endParaRPr lang="en-US" b="1" dirty="0" smtClean="0"/>
          </a:p>
          <a:p>
            <a:r>
              <a:rPr lang="en-US" b="1" dirty="0" smtClean="0"/>
              <a:t>10</a:t>
            </a:r>
            <a:r>
              <a:rPr lang="en-US" b="1" dirty="0"/>
              <a:t>. Listen. </a:t>
            </a:r>
            <a:endParaRPr lang="en-US" b="1" dirty="0" smtClean="0"/>
          </a:p>
          <a:p>
            <a:r>
              <a:rPr lang="en-US" b="1" dirty="0" smtClean="0"/>
              <a:t>11</a:t>
            </a:r>
            <a:r>
              <a:rPr lang="en-US" b="1" dirty="0"/>
              <a:t>. Help them</a:t>
            </a:r>
            <a:endParaRPr lang="en-IN" b="1" dirty="0"/>
          </a:p>
        </p:txBody>
      </p:sp>
    </p:spTree>
    <p:extLst>
      <p:ext uri="{BB962C8B-B14F-4D97-AF65-F5344CB8AC3E}">
        <p14:creationId xmlns:p14="http://schemas.microsoft.com/office/powerpoint/2010/main" val="1869804378"/>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1415845"/>
            <a:ext cx="8915400" cy="5161936"/>
          </a:xfrm>
        </p:spPr>
        <p:txBody>
          <a:bodyPr>
            <a:normAutofit fontScale="25000" lnSpcReduction="20000"/>
          </a:bodyPr>
          <a:lstStyle/>
          <a:p>
            <a:pPr marL="0" indent="0">
              <a:buNone/>
            </a:pPr>
            <a:endParaRPr lang="en-US" sz="6000" dirty="0">
              <a:latin typeface="Times New Roman" panose="02020603050405020304" pitchFamily="18" charset="0"/>
              <a:cs typeface="Times New Roman" panose="02020603050405020304" pitchFamily="18" charset="0"/>
            </a:endParaRPr>
          </a:p>
          <a:p>
            <a:r>
              <a:rPr lang="en-US" sz="6000" b="1" dirty="0">
                <a:latin typeface="Times New Roman" panose="02020603050405020304" pitchFamily="18" charset="0"/>
                <a:cs typeface="Times New Roman" panose="02020603050405020304" pitchFamily="18" charset="0"/>
              </a:rPr>
              <a:t> </a:t>
            </a:r>
            <a:r>
              <a:rPr lang="en-US" sz="11200" dirty="0" smtClean="0">
                <a:latin typeface="Times New Roman" panose="02020603050405020304" pitchFamily="18" charset="0"/>
                <a:cs typeface="Times New Roman" panose="02020603050405020304" pitchFamily="18" charset="0"/>
              </a:rPr>
              <a:t>Students </a:t>
            </a:r>
            <a:r>
              <a:rPr lang="en-US" sz="11200" dirty="0">
                <a:latin typeface="Times New Roman" panose="02020603050405020304" pitchFamily="18" charset="0"/>
                <a:cs typeface="Times New Roman" panose="02020603050405020304" pitchFamily="18" charset="0"/>
              </a:rPr>
              <a:t>must choose a role model to follow. Teachers can make a conscious effort to highlight positive characters from science, literature, history, and arts as role models. </a:t>
            </a:r>
          </a:p>
          <a:p>
            <a:pPr lvl="0"/>
            <a:r>
              <a:rPr lang="en-US" sz="11200" dirty="0">
                <a:latin typeface="Times New Roman" panose="02020603050405020304" pitchFamily="18" charset="0"/>
                <a:cs typeface="Times New Roman" panose="02020603050405020304" pitchFamily="18" charset="0"/>
              </a:rPr>
              <a:t>Teachers can even make them dramatize story elements and styles with role plays and let them make a better choice to inspire. </a:t>
            </a:r>
          </a:p>
          <a:p>
            <a:pPr lvl="0"/>
            <a:r>
              <a:rPr lang="en-US" sz="11200" dirty="0">
                <a:latin typeface="Times New Roman" panose="02020603050405020304" pitchFamily="18" charset="0"/>
                <a:cs typeface="Times New Roman" panose="02020603050405020304" pitchFamily="18" charset="0"/>
              </a:rPr>
              <a:t>Discuss open-ended about current scenarios and leaderships, celebrities, sports figures as role models as well. </a:t>
            </a:r>
          </a:p>
          <a:p>
            <a:pPr lvl="0"/>
            <a:r>
              <a:rPr lang="en-US" sz="11200" dirty="0">
                <a:latin typeface="Times New Roman" panose="02020603050405020304" pitchFamily="18" charset="0"/>
                <a:cs typeface="Times New Roman" panose="02020603050405020304" pitchFamily="18" charset="0"/>
              </a:rPr>
              <a:t>Ask them to select people matching their words with actions and help them to elaborate on how they can improve their own and other's lives with good quality traits.</a:t>
            </a:r>
          </a:p>
          <a:p>
            <a:endParaRPr lang="en-US" sz="6000" dirty="0"/>
          </a:p>
        </p:txBody>
      </p:sp>
      <p:sp>
        <p:nvSpPr>
          <p:cNvPr id="4" name="Title 3"/>
          <p:cNvSpPr>
            <a:spLocks noGrp="1"/>
          </p:cNvSpPr>
          <p:nvPr>
            <p:ph type="title"/>
          </p:nvPr>
        </p:nvSpPr>
        <p:spPr>
          <a:xfrm>
            <a:off x="2485349" y="261039"/>
            <a:ext cx="8911687" cy="1154805"/>
          </a:xfrm>
        </p:spPr>
        <p:txBody>
          <a:bodyPr>
            <a:normAutofit fontScale="90000"/>
          </a:bodyPr>
          <a:lstStyle/>
          <a:p>
            <a:r>
              <a:rPr lang="en-US" b="1" dirty="0"/>
              <a:t> </a:t>
            </a:r>
            <a:r>
              <a:rPr lang="en-US" sz="4000" dirty="0">
                <a:latin typeface="Times New Roman" panose="02020603050405020304" pitchFamily="18" charset="0"/>
                <a:cs typeface="Times New Roman" panose="02020603050405020304" pitchFamily="18" charset="0"/>
              </a:rPr>
              <a:t/>
            </a:r>
            <a:br>
              <a:rPr lang="en-US" sz="4000" dirty="0">
                <a:latin typeface="Times New Roman" panose="02020603050405020304" pitchFamily="18" charset="0"/>
                <a:cs typeface="Times New Roman" panose="02020603050405020304" pitchFamily="18" charset="0"/>
              </a:rPr>
            </a:br>
            <a:r>
              <a:rPr lang="en-US" sz="4000" b="1" dirty="0">
                <a:latin typeface="Times New Roman" panose="02020603050405020304" pitchFamily="18" charset="0"/>
                <a:cs typeface="Times New Roman" panose="02020603050405020304" pitchFamily="18" charset="0"/>
              </a:rPr>
              <a:t>1. ENCOURAGE ROLE </a:t>
            </a:r>
            <a:r>
              <a:rPr lang="en-US" sz="4000" b="1" dirty="0" smtClean="0">
                <a:latin typeface="Times New Roman" panose="02020603050405020304" pitchFamily="18" charset="0"/>
                <a:cs typeface="Times New Roman" panose="02020603050405020304" pitchFamily="18" charset="0"/>
              </a:rPr>
              <a:t>MODELS</a:t>
            </a:r>
            <a:r>
              <a:rPr lang="en-US" dirty="0"/>
              <a:t/>
            </a:r>
            <a:br>
              <a:rPr lang="en-US" dirty="0"/>
            </a:br>
            <a:endParaRPr lang="en-US" dirty="0"/>
          </a:p>
        </p:txBody>
      </p:sp>
    </p:spTree>
    <p:extLst>
      <p:ext uri="{BB962C8B-B14F-4D97-AF65-F5344CB8AC3E}">
        <p14:creationId xmlns:p14="http://schemas.microsoft.com/office/powerpoint/2010/main" val="219725609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2. CHARACTER BUILDING</a:t>
            </a:r>
            <a:r>
              <a:rPr lang="en-US" dirty="0"/>
              <a:t/>
            </a:r>
            <a:br>
              <a:rPr lang="en-US" dirty="0"/>
            </a:br>
            <a:endParaRPr lang="en-US" dirty="0"/>
          </a:p>
        </p:txBody>
      </p:sp>
      <p:sp>
        <p:nvSpPr>
          <p:cNvPr id="3" name="Content Placeholder 2"/>
          <p:cNvSpPr>
            <a:spLocks noGrp="1"/>
          </p:cNvSpPr>
          <p:nvPr>
            <p:ph idx="1"/>
          </p:nvPr>
        </p:nvSpPr>
        <p:spPr>
          <a:xfrm>
            <a:off x="2589212" y="1358153"/>
            <a:ext cx="8915400" cy="5136776"/>
          </a:xfrm>
        </p:spPr>
        <p:txBody>
          <a:bodyPr>
            <a:normAutofit fontScale="92500" lnSpcReduction="20000"/>
          </a:bodyPr>
          <a:lstStyle/>
          <a:p>
            <a:pPr lvl="0"/>
            <a:r>
              <a:rPr lang="en-US" sz="3000" dirty="0">
                <a:latin typeface="Times New Roman" panose="02020603050405020304" pitchFamily="18" charset="0"/>
                <a:cs typeface="Times New Roman" panose="02020603050405020304" pitchFamily="18" charset="0"/>
              </a:rPr>
              <a:t>There is a famous saying that; "Character can be measured by what one would do if no one were looking." </a:t>
            </a:r>
          </a:p>
          <a:p>
            <a:pPr lvl="0"/>
            <a:r>
              <a:rPr lang="en-US" sz="3000" dirty="0">
                <a:latin typeface="Times New Roman" panose="02020603050405020304" pitchFamily="18" charset="0"/>
                <a:cs typeface="Times New Roman" panose="02020603050405020304" pitchFamily="18" charset="0"/>
              </a:rPr>
              <a:t>Hence, if the correct </a:t>
            </a:r>
            <a:r>
              <a:rPr lang="en-US" sz="3000" dirty="0" smtClean="0">
                <a:latin typeface="Times New Roman" panose="02020603050405020304" pitchFamily="18" charset="0"/>
                <a:cs typeface="Times New Roman" panose="02020603050405020304" pitchFamily="18" charset="0"/>
              </a:rPr>
              <a:t>character </a:t>
            </a:r>
            <a:r>
              <a:rPr lang="en-US" sz="3000" dirty="0">
                <a:latin typeface="Times New Roman" panose="02020603050405020304" pitchFamily="18" charset="0"/>
                <a:cs typeface="Times New Roman" panose="02020603050405020304" pitchFamily="18" charset="0"/>
              </a:rPr>
              <a:t>is infused deeply at an early age, positive behavior is automatic. </a:t>
            </a:r>
          </a:p>
          <a:p>
            <a:pPr lvl="0"/>
            <a:r>
              <a:rPr lang="en-US" sz="3000" dirty="0">
                <a:latin typeface="Times New Roman" panose="02020603050405020304" pitchFamily="18" charset="0"/>
                <a:cs typeface="Times New Roman" panose="02020603050405020304" pitchFamily="18" charset="0"/>
              </a:rPr>
              <a:t>There are individual pillars of character building, including; respect, care, responsibility, fairness, trustworthiness, courage, diligence, and integrity. </a:t>
            </a:r>
          </a:p>
          <a:p>
            <a:pPr lvl="0"/>
            <a:r>
              <a:rPr lang="en-US" sz="3000" dirty="0">
                <a:latin typeface="Times New Roman" panose="02020603050405020304" pitchFamily="18" charset="0"/>
                <a:cs typeface="Times New Roman" panose="02020603050405020304" pitchFamily="18" charset="0"/>
              </a:rPr>
              <a:t>This is an ideal way to infuse every trait in their personality, raise awareness so they can strive to get them in-depth to themselves. </a:t>
            </a:r>
          </a:p>
          <a:p>
            <a:pPr lvl="0"/>
            <a:r>
              <a:rPr lang="en-US" sz="3000" dirty="0">
                <a:latin typeface="Times New Roman" panose="02020603050405020304" pitchFamily="18" charset="0"/>
                <a:cs typeface="Times New Roman" panose="02020603050405020304" pitchFamily="18" charset="0"/>
              </a:rPr>
              <a:t>Suggest them a book and read specific chapters with them that can come up with their personal slogans for it.</a:t>
            </a:r>
          </a:p>
          <a:p>
            <a:endParaRPr lang="en-US" dirty="0"/>
          </a:p>
        </p:txBody>
      </p:sp>
    </p:spTree>
    <p:extLst>
      <p:ext uri="{BB962C8B-B14F-4D97-AF65-F5344CB8AC3E}">
        <p14:creationId xmlns:p14="http://schemas.microsoft.com/office/powerpoint/2010/main" val="3023462576"/>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3. SET PRINCIPLES &amp; DISCIPLINE</a:t>
            </a:r>
            <a:r>
              <a:rPr lang="en-US" dirty="0"/>
              <a:t/>
            </a:r>
            <a:br>
              <a:rPr lang="en-US" dirty="0"/>
            </a:br>
            <a:endParaRPr lang="en-US" dirty="0"/>
          </a:p>
        </p:txBody>
      </p:sp>
      <p:sp>
        <p:nvSpPr>
          <p:cNvPr id="3" name="Content Placeholder 2"/>
          <p:cNvSpPr>
            <a:spLocks noGrp="1"/>
          </p:cNvSpPr>
          <p:nvPr>
            <p:ph idx="1"/>
          </p:nvPr>
        </p:nvSpPr>
        <p:spPr>
          <a:xfrm>
            <a:off x="2589212" y="1573307"/>
            <a:ext cx="8915400" cy="5177118"/>
          </a:xfrm>
        </p:spPr>
        <p:txBody>
          <a:bodyPr>
            <a:noAutofit/>
          </a:bodyPr>
          <a:lstStyle/>
          <a:p>
            <a:pPr lvl="0"/>
            <a:r>
              <a:rPr lang="en-US" sz="2800" dirty="0">
                <a:latin typeface="Times New Roman" panose="02020603050405020304" pitchFamily="18" charset="0"/>
                <a:cs typeface="Times New Roman" panose="02020603050405020304" pitchFamily="18" charset="0"/>
              </a:rPr>
              <a:t>As a teacher, it is your responsibility to set appropriate and practical rules for classroom behavior. </a:t>
            </a:r>
          </a:p>
          <a:p>
            <a:pPr lvl="0"/>
            <a:r>
              <a:rPr lang="en-US" sz="2800" dirty="0">
                <a:latin typeface="Times New Roman" panose="02020603050405020304" pitchFamily="18" charset="0"/>
                <a:cs typeface="Times New Roman" panose="02020603050405020304" pitchFamily="18" charset="0"/>
              </a:rPr>
              <a:t>Get a clear perception of ground rules. Let them know what is acceptable and what is unacceptable in the premises. </a:t>
            </a:r>
          </a:p>
          <a:p>
            <a:pPr lvl="0"/>
            <a:r>
              <a:rPr lang="en-US" sz="2800" dirty="0">
                <a:latin typeface="Times New Roman" panose="02020603050405020304" pitchFamily="18" charset="0"/>
                <a:cs typeface="Times New Roman" panose="02020603050405020304" pitchFamily="18" charset="0"/>
              </a:rPr>
              <a:t>Let the character traits and practices infuse built by every rule. Set good examples of yourself, as well. </a:t>
            </a:r>
          </a:p>
          <a:p>
            <a:pPr lvl="0"/>
            <a:r>
              <a:rPr lang="en-US" sz="2800" dirty="0">
                <a:latin typeface="Times New Roman" panose="02020603050405020304" pitchFamily="18" charset="0"/>
                <a:cs typeface="Times New Roman" panose="02020603050405020304" pitchFamily="18" charset="0"/>
              </a:rPr>
              <a:t>Stay positive in praising students who exhibit good character and good behavior. </a:t>
            </a:r>
          </a:p>
          <a:p>
            <a:pPr marL="0" lvl="0" indent="0">
              <a:buNone/>
            </a:pPr>
            <a:endParaRPr lang="en-US" sz="2800" dirty="0"/>
          </a:p>
          <a:p>
            <a:endParaRPr lang="en-US" sz="2800" dirty="0"/>
          </a:p>
        </p:txBody>
      </p:sp>
    </p:spTree>
    <p:extLst>
      <p:ext uri="{BB962C8B-B14F-4D97-AF65-F5344CB8AC3E}">
        <p14:creationId xmlns:p14="http://schemas.microsoft.com/office/powerpoint/2010/main" val="2012158921"/>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4. BUILD EMPATHY</a:t>
            </a:r>
            <a:endParaRPr lang="en-US"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p:txBody>
          <a:bodyPr>
            <a:normAutofit/>
          </a:bodyPr>
          <a:lstStyle/>
          <a:p>
            <a:pPr lvl="0"/>
            <a:r>
              <a:rPr lang="en-US" sz="3000" dirty="0">
                <a:latin typeface="Times New Roman" panose="02020603050405020304" pitchFamily="18" charset="0"/>
                <a:cs typeface="Times New Roman" panose="02020603050405020304" pitchFamily="18" charset="0"/>
              </a:rPr>
              <a:t>Make a zero-tolerance policy for character assaults, name-calling, and bullying. Encourage caring and empathetic attitudes. </a:t>
            </a:r>
          </a:p>
          <a:p>
            <a:pPr lvl="0"/>
            <a:r>
              <a:rPr lang="en-US" sz="3000" dirty="0">
                <a:latin typeface="Times New Roman" panose="02020603050405020304" pitchFamily="18" charset="0"/>
                <a:cs typeface="Times New Roman" panose="02020603050405020304" pitchFamily="18" charset="0"/>
              </a:rPr>
              <a:t>Ensure every student is included in caring activities and describe or enlist the random acts of kindness. </a:t>
            </a:r>
          </a:p>
          <a:p>
            <a:pPr lvl="0"/>
            <a:r>
              <a:rPr lang="en-US" sz="3000" dirty="0">
                <a:latin typeface="Times New Roman" panose="02020603050405020304" pitchFamily="18" charset="0"/>
                <a:cs typeface="Times New Roman" panose="02020603050405020304" pitchFamily="18" charset="0"/>
              </a:rPr>
              <a:t>Concept reward and appreciation systems for students and let them elaborate on their understanding.</a:t>
            </a:r>
          </a:p>
          <a:p>
            <a:endParaRPr lang="en-US" dirty="0"/>
          </a:p>
        </p:txBody>
      </p:sp>
    </p:spTree>
    <p:extLst>
      <p:ext uri="{BB962C8B-B14F-4D97-AF65-F5344CB8AC3E}">
        <p14:creationId xmlns:p14="http://schemas.microsoft.com/office/powerpoint/2010/main" val="1861753697"/>
      </p:ext>
    </p:extLst>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
  <TotalTime>234</TotalTime>
  <Words>1737</Words>
  <Application>Microsoft Office PowerPoint</Application>
  <PresentationFormat>Widescreen</PresentationFormat>
  <Paragraphs>219</Paragraphs>
  <Slides>35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35</vt:i4>
      </vt:variant>
    </vt:vector>
  </HeadingPairs>
  <TitlesOfParts>
    <vt:vector size="42" baseType="lpstr">
      <vt:lpstr>Algerian</vt:lpstr>
      <vt:lpstr>Arial</vt:lpstr>
      <vt:lpstr>Century Gothic</vt:lpstr>
      <vt:lpstr>Jokerman</vt:lpstr>
      <vt:lpstr>Times New Roman</vt:lpstr>
      <vt:lpstr>Wingdings 3</vt:lpstr>
      <vt:lpstr>Wisp</vt:lpstr>
      <vt:lpstr>..</vt:lpstr>
      <vt:lpstr>..</vt:lpstr>
      <vt:lpstr>“Knowing yourself is the beginning of all wisdom”                            -    Aristotle </vt:lpstr>
      <vt:lpstr>         What is Personality Development?  Personality development is actually the development from the organized pattern of attitudes and behaviours which makes an individual distinctive.</vt:lpstr>
      <vt:lpstr>      Role of teachers in student personality</vt:lpstr>
      <vt:lpstr>  1. ENCOURAGE ROLE MODELS </vt:lpstr>
      <vt:lpstr>2. CHARACTER BUILDING </vt:lpstr>
      <vt:lpstr>3. SET PRINCIPLES &amp; DISCIPLINE </vt:lpstr>
      <vt:lpstr>4. BUILD EMPATHY</vt:lpstr>
      <vt:lpstr>5. INSIST ON RESPECT </vt:lpstr>
      <vt:lpstr> 6. VOLUNTEERISM </vt:lpstr>
      <vt:lpstr>7. ACTIONS SPEAK </vt:lpstr>
      <vt:lpstr>8. AVOID LABELS </vt:lpstr>
      <vt:lpstr>9. PUNISH LOVINGLY </vt:lpstr>
      <vt:lpstr>10. LISTEN </vt:lpstr>
      <vt:lpstr>11. HELP THEM </vt:lpstr>
      <vt:lpstr>12. POSITIVE ATTITUDE </vt:lpstr>
      <vt:lpstr>       Benefits of Positive Attitude </vt:lpstr>
      <vt:lpstr>Confidence  </vt:lpstr>
      <vt:lpstr>PowerPoint Presentation</vt:lpstr>
      <vt:lpstr>      Things to Enhance your Personality</vt:lpstr>
      <vt:lpstr>     Health </vt:lpstr>
      <vt:lpstr>  Fundamental Techniques in Handling People </vt:lpstr>
      <vt:lpstr>    Ways to Make People like You </vt:lpstr>
      <vt:lpstr>Win People to your way of Thinking </vt:lpstr>
      <vt:lpstr>      Be a Leader: How to change people without giving offence </vt:lpstr>
      <vt:lpstr>       Stop Worrying Start living </vt:lpstr>
      <vt:lpstr>       Techniques in Analyzing Worry </vt:lpstr>
      <vt:lpstr>          How to Make Good Personality </vt:lpstr>
      <vt:lpstr>           Tips </vt:lpstr>
      <vt:lpstr>How Winners are different from losers </vt:lpstr>
      <vt:lpstr>.</vt:lpstr>
      <vt:lpstr>    BE ‘SLIM’ AND NO FAT</vt:lpstr>
      <vt:lpstr>             WATCH </vt:lpstr>
      <vt:lpst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“Knowing yourself is the beginning of all wisdom”                            -    Aristotle </dc:title>
  <dc:creator>indhuammu</dc:creator>
  <cp:lastModifiedBy>Gopal Alagarswamy</cp:lastModifiedBy>
  <cp:revision>63</cp:revision>
  <dcterms:created xsi:type="dcterms:W3CDTF">2020-05-27T12:47:04Z</dcterms:created>
  <dcterms:modified xsi:type="dcterms:W3CDTF">2020-07-24T17:10:58Z</dcterms:modified>
</cp:coreProperties>
</file>